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41"/>
  </p:notesMasterIdLst>
  <p:handoutMasterIdLst>
    <p:handoutMasterId r:id="rId42"/>
  </p:handoutMasterIdLst>
  <p:sldIdLst>
    <p:sldId id="312" r:id="rId5"/>
    <p:sldId id="304" r:id="rId6"/>
    <p:sldId id="318" r:id="rId7"/>
    <p:sldId id="328" r:id="rId8"/>
    <p:sldId id="341" r:id="rId9"/>
    <p:sldId id="329" r:id="rId10"/>
    <p:sldId id="319" r:id="rId11"/>
    <p:sldId id="330" r:id="rId12"/>
    <p:sldId id="331" r:id="rId13"/>
    <p:sldId id="281" r:id="rId14"/>
    <p:sldId id="327" r:id="rId15"/>
    <p:sldId id="325" r:id="rId16"/>
    <p:sldId id="324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40" r:id="rId25"/>
    <p:sldId id="307" r:id="rId26"/>
    <p:sldId id="282" r:id="rId27"/>
    <p:sldId id="332" r:id="rId28"/>
    <p:sldId id="355" r:id="rId29"/>
    <p:sldId id="356" r:id="rId30"/>
    <p:sldId id="357" r:id="rId31"/>
    <p:sldId id="358" r:id="rId32"/>
    <p:sldId id="326" r:id="rId33"/>
    <p:sldId id="321" r:id="rId34"/>
    <p:sldId id="360" r:id="rId35"/>
    <p:sldId id="333" r:id="rId36"/>
    <p:sldId id="317" r:id="rId37"/>
    <p:sldId id="339" r:id="rId38"/>
    <p:sldId id="359" r:id="rId39"/>
    <p:sldId id="297" r:id="rId40"/>
  </p:sldIdLst>
  <p:sldSz cx="12192000" cy="6858000"/>
  <p:notesSz cx="13716000" cy="24384000"/>
  <p:defaultTextStyle>
    <a:defPPr rtl="0">
      <a:defRPr lang="de-DE"/>
    </a:defPPr>
    <a:lvl1pPr marL="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de-DE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5388" autoAdjust="0"/>
  </p:normalViewPr>
  <p:slideViewPr>
    <p:cSldViewPr snapToGrid="0" snapToObjects="1">
      <p:cViewPr varScale="1">
        <p:scale>
          <a:sx n="105" d="100"/>
          <a:sy n="105" d="100"/>
        </p:scale>
        <p:origin x="834" y="114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30" d="100"/>
          <a:sy n="30" d="100"/>
        </p:scale>
        <p:origin x="4452" y="3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61F194BD-2269-4EFA-851F-443B834DD978}" type="datetimeyyyy">
              <a:rPr lang="de-DE" smtClean="0"/>
              <a:t>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420BD0AB-C59E-4A46-83D3-F07787446BA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36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4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118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67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9516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257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6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3784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6748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6546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668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77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991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587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913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871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501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930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1145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97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bildung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Bild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4" name="Textplatzhalt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800"/>
            </a:lvl1pPr>
          </a:lstStyle>
          <a:p>
            <a:pPr rtl="0"/>
            <a:r>
              <a:rPr lang="de-DE"/>
              <a:t>Untertitel durch Klicken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de-DE" sz="1800"/>
            </a:lvl1pPr>
            <a:lvl2pPr>
              <a:defRPr lang="de-DE" sz="1800"/>
            </a:lvl2pPr>
            <a:lvl3pPr>
              <a:defRPr lang="de-DE" sz="1800"/>
            </a:lvl3pPr>
            <a:lvl4pPr>
              <a:defRPr lang="de-DE" sz="1800"/>
            </a:lvl4pPr>
            <a:lvl5pPr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0" name="Foliennummernplatzhalt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Bild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bemerku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de-DE" sz="2400"/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de-DE"/>
            </a:def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latin typeface="+mn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latin typeface="+mn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de-DE" sz="32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latin typeface="+mn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de-DE" sz="1600"/>
            </a:lvl1pPr>
            <a:lvl2pPr marL="457200" indent="0">
              <a:buNone/>
              <a:defRPr lang="de-DE" sz="1400"/>
            </a:lvl2pPr>
            <a:lvl3pPr marL="914400" indent="0">
              <a:buNone/>
              <a:defRPr lang="de-DE" sz="1200"/>
            </a:lvl3pPr>
            <a:lvl4pPr marL="1371600" indent="0">
              <a:buNone/>
              <a:defRPr lang="de-DE" sz="1000"/>
            </a:lvl4pPr>
            <a:lvl5pPr marL="1828800" indent="0">
              <a:buNone/>
              <a:defRPr lang="de-DE" sz="1000"/>
            </a:lvl5pPr>
            <a:lvl6pPr marL="2286000" indent="0">
              <a:buNone/>
              <a:defRPr lang="de-DE" sz="1000"/>
            </a:lvl6pPr>
            <a:lvl7pPr marL="2743200" indent="0">
              <a:buNone/>
              <a:defRPr lang="de-DE" sz="1000"/>
            </a:lvl7pPr>
            <a:lvl8pPr marL="3200400" indent="0">
              <a:buNone/>
              <a:defRPr lang="de-DE" sz="1000"/>
            </a:lvl8pPr>
            <a:lvl9pPr marL="3657600" indent="0">
              <a:buNone/>
              <a:defRPr lang="de-DE" sz="1000"/>
            </a:lvl9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de-DE" sz="3200"/>
            </a:lvl1pPr>
            <a:lvl2pPr>
              <a:defRPr lang="de-DE" sz="2800"/>
            </a:lvl2pPr>
            <a:lvl3pPr>
              <a:defRPr lang="de-DE" sz="2400"/>
            </a:lvl3pPr>
            <a:lvl4pPr>
              <a:defRPr lang="de-DE" sz="2000"/>
            </a:lvl4pPr>
            <a:lvl5pPr>
              <a:defRPr lang="de-DE" sz="2000"/>
            </a:lvl5pPr>
            <a:lvl6pPr>
              <a:defRPr lang="de-DE" sz="2000"/>
            </a:lvl6pPr>
            <a:lvl7pPr>
              <a:defRPr lang="de-DE" sz="2000"/>
            </a:lvl7pPr>
            <a:lvl8pPr>
              <a:defRPr lang="de-DE" sz="2000"/>
            </a:lvl8pPr>
            <a:lvl9pPr>
              <a:defRPr lang="de-DE" sz="2000"/>
            </a:lvl9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de-DE" sz="32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de-DE">
                <a:latin typeface="+mn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de-DE" sz="1600"/>
            </a:lvl1pPr>
            <a:lvl2pPr marL="457200" indent="0">
              <a:buNone/>
              <a:defRPr lang="de-DE" sz="1400"/>
            </a:lvl2pPr>
            <a:lvl3pPr marL="914400" indent="0">
              <a:buNone/>
              <a:defRPr lang="de-DE" sz="1200"/>
            </a:lvl3pPr>
            <a:lvl4pPr marL="1371600" indent="0">
              <a:buNone/>
              <a:defRPr lang="de-DE" sz="1000"/>
            </a:lvl4pPr>
            <a:lvl5pPr marL="1828800" indent="0">
              <a:buNone/>
              <a:defRPr lang="de-DE" sz="1000"/>
            </a:lvl5pPr>
            <a:lvl6pPr marL="2286000" indent="0">
              <a:buNone/>
              <a:defRPr lang="de-DE" sz="1000"/>
            </a:lvl6pPr>
            <a:lvl7pPr marL="2743200" indent="0">
              <a:buNone/>
              <a:defRPr lang="de-DE" sz="1000"/>
            </a:lvl7pPr>
            <a:lvl8pPr marL="3200400" indent="0">
              <a:buNone/>
              <a:defRPr lang="de-DE" sz="1000"/>
            </a:lvl8pPr>
            <a:lvl9pPr marL="3657600" indent="0">
              <a:buNone/>
              <a:defRPr lang="de-DE" sz="1000"/>
            </a:lvl9pPr>
          </a:lstStyle>
          <a:p>
            <a:pPr lvl="0" rtl="0"/>
            <a:r>
              <a:rPr lang="de-DE"/>
              <a:t>Klicken Sie, um Text hinzuzufügen.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de-DE" sz="2800"/>
            </a:lvl1pPr>
            <a:lvl2pPr marL="457200" indent="0">
              <a:buNone/>
              <a:defRPr lang="de-DE" sz="2800"/>
            </a:lvl2pPr>
            <a:lvl3pPr marL="914400" indent="0">
              <a:buNone/>
              <a:defRPr lang="de-DE" sz="2400"/>
            </a:lvl3pPr>
            <a:lvl4pPr marL="1371600" indent="0">
              <a:buNone/>
              <a:defRPr lang="de-DE" sz="2000"/>
            </a:lvl4pPr>
            <a:lvl5pPr marL="1828800" indent="0">
              <a:buNone/>
              <a:defRPr lang="de-DE" sz="2000"/>
            </a:lvl5pPr>
            <a:lvl6pPr marL="2286000" indent="0">
              <a:buNone/>
              <a:defRPr lang="de-DE" sz="2000"/>
            </a:lvl6pPr>
            <a:lvl7pPr marL="2743200" indent="0">
              <a:buNone/>
              <a:defRPr lang="de-DE" sz="2000"/>
            </a:lvl7pPr>
            <a:lvl8pPr marL="3200400" indent="0">
              <a:buNone/>
              <a:defRPr lang="de-DE" sz="2000"/>
            </a:lvl8pPr>
            <a:lvl9pPr marL="3657600" indent="0">
              <a:buNone/>
              <a:defRPr lang="de-DE" sz="2000"/>
            </a:lvl9pPr>
          </a:lstStyle>
          <a:p>
            <a:pPr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ihand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8" name="Freihand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11" name="Freihand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14" name="Bild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de-DE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de-DE" sz="18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ühr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ihandform: Form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/>
            </a:p>
          </p:txBody>
        </p:sp>
        <p:sp>
          <p:nvSpPr>
            <p:cNvPr id="15" name="Freihandform: Form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Bild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lvl="0" algn="ctr" rtl="0"/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Klicken Sie, um Text hinzuzufügen.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52" name="Bildplatzhalt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53" name="Freihandform: Form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9" name="Freihand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31" name="Freihand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33" name="Bild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de-DE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1" name="Abbildung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7" name="Bild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19" name="Bild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ihand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9" name="Foliennummernplatzhalt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Inhaltsplatzhalt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marL="283464" indent="-283464">
              <a:spcBef>
                <a:spcPts val="1000"/>
              </a:spcBef>
              <a:defRPr lang="de-DE" sz="1800"/>
            </a:lvl2pPr>
            <a:lvl3pPr marL="283464" indent="-283464">
              <a:spcBef>
                <a:spcPts val="1000"/>
              </a:spcBef>
              <a:defRPr lang="de-DE" sz="1800"/>
            </a:lvl3pPr>
            <a:lvl4pPr marL="283464" indent="-283464">
              <a:spcBef>
                <a:spcPts val="1000"/>
              </a:spcBef>
              <a:defRPr lang="de-DE" sz="1800"/>
            </a:lvl4pPr>
            <a:lvl5pPr marL="283464"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5" name="Inhaltsplatzhalt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marL="283464" indent="-283464">
              <a:spcBef>
                <a:spcPts val="1000"/>
              </a:spcBef>
              <a:defRPr lang="de-DE" sz="1800"/>
            </a:lvl2pPr>
            <a:lvl3pPr marL="283464" indent="-283464">
              <a:spcBef>
                <a:spcPts val="1000"/>
              </a:spcBef>
              <a:defRPr lang="de-DE" sz="1800"/>
            </a:lvl3pPr>
            <a:lvl4pPr marL="283464" indent="-283464">
              <a:spcBef>
                <a:spcPts val="1000"/>
              </a:spcBef>
              <a:defRPr lang="de-DE" sz="1800"/>
            </a:lvl4pPr>
            <a:lvl5pPr marL="283464"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de-DE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de-DE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de-DE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de-DE" sz="1800"/>
            </a:lvl4pPr>
            <a:lvl5pPr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indent="-283464">
              <a:spcBef>
                <a:spcPts val="1000"/>
              </a:spcBef>
              <a:defRPr lang="de-DE" sz="1800"/>
            </a:lvl2pPr>
            <a:lvl3pPr indent="-283464">
              <a:spcBef>
                <a:spcPts val="1000"/>
              </a:spcBef>
              <a:defRPr lang="de-DE" sz="1800"/>
            </a:lvl3pPr>
            <a:lvl4pPr indent="-283464">
              <a:spcBef>
                <a:spcPts val="1000"/>
              </a:spcBef>
              <a:defRPr lang="de-DE" sz="1800"/>
            </a:lvl4pPr>
            <a:lvl5pPr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31" name="Bildplatzhalt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ihandform: Form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/>
            </a:p>
          </p:txBody>
        </p:sp>
        <p:sp>
          <p:nvSpPr>
            <p:cNvPr id="21" name="Freihandform: Form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Freihandform: Form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Bild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44" name="Foliennummernplatzhalt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6" name="Bild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21" name="Bild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Foliennummernplatzhalt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de-DE"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</a:lstStyle>
          <a:p>
            <a:pPr rt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</a:lstStyle>
          <a:p>
            <a:pPr lvl="0" rtl="0"/>
            <a:r>
              <a:rPr lang="de-DE"/>
              <a:t>Textmasterformat durch Klicken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de-DE"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de-DE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de-DE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de-DE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de-DE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de-DE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de-DE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ederdeutschsekretariat.de/wp-content/uploads/2022/11/Berliner-Verkloren-Deutsch-und-Niederdeutsch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hyperlink" Target="https://www.niederdeutschsekretariat.de/wp-content/uploads/2024/07/Neddersassen-Verkloren-2024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482" y="2929717"/>
            <a:ext cx="5746140" cy="999654"/>
          </a:xfrm>
        </p:spPr>
        <p:txBody>
          <a:bodyPr rtlCol="0" anchor="ctr"/>
          <a:lstStyle>
            <a:defPPr>
              <a:defRPr lang="de-DE"/>
            </a:defPPr>
          </a:lstStyle>
          <a:p>
            <a:pPr rtl="0"/>
            <a:r>
              <a:rPr lang="nds-DE" dirty="0"/>
              <a:t>Junge lüüd un</a:t>
            </a:r>
            <a:br>
              <a:rPr lang="nds-DE" dirty="0"/>
            </a:br>
            <a:r>
              <a:rPr lang="nds-DE" dirty="0"/>
              <a:t>spraakpolitik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AD483D-F44F-BAEC-FA52-4B225FA46F77}"/>
              </a:ext>
            </a:extLst>
          </p:cNvPr>
          <p:cNvSpPr txBox="1"/>
          <p:nvPr/>
        </p:nvSpPr>
        <p:spPr>
          <a:xfrm>
            <a:off x="2579239" y="6085489"/>
            <a:ext cx="737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ds-DE" sz="3200" dirty="0">
                <a:solidFill>
                  <a:schemeClr val="bg1"/>
                </a:solidFill>
                <a:latin typeface="Aptos Black" panose="020B0004020202020204" pitchFamily="34" charset="0"/>
              </a:rPr>
              <a:t>www.niederdeutschsekretariat.de</a:t>
            </a:r>
            <a:endParaRPr lang="de-DE" sz="32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48C8B3D-0CCF-A0DD-C104-431F29BBA4F2}"/>
              </a:ext>
            </a:extLst>
          </p:cNvPr>
          <p:cNvSpPr txBox="1">
            <a:spLocks/>
          </p:cNvSpPr>
          <p:nvPr/>
        </p:nvSpPr>
        <p:spPr>
          <a:xfrm>
            <a:off x="3280738" y="1265325"/>
            <a:ext cx="5746140" cy="999654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defPPr>
              <a:defRPr lang="de-DE"/>
            </a:defPPr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36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6" name="Grafik 5" descr="Ein Bild, das Grafiken, Grafikdesign, Schrift, Logo enthält.&#10;&#10;Automatisch generierte Beschreibung">
            <a:extLst>
              <a:ext uri="{FF2B5EF4-FFF2-40B4-BE49-F238E27FC236}">
                <a16:creationId xmlns:a16="http://schemas.microsoft.com/office/drawing/2014/main" id="{8F02E92D-A35C-0E20-55F6-83CA6DBE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093" y="164949"/>
            <a:ext cx="4672918" cy="2338438"/>
          </a:xfrm>
          <a:prstGeom prst="rect">
            <a:avLst/>
          </a:prstGeom>
        </p:spPr>
      </p:pic>
      <p:pic>
        <p:nvPicPr>
          <p:cNvPr id="9" name="Grafik 8" descr="Ein Bild, das Grafiken, Farbigkeit, Screenshot, Kreis enthält.&#10;&#10;Automatisch generierte Beschreibung">
            <a:extLst>
              <a:ext uri="{FF2B5EF4-FFF2-40B4-BE49-F238E27FC236}">
                <a16:creationId xmlns:a16="http://schemas.microsoft.com/office/drawing/2014/main" id="{3584A307-7A12-14E9-524B-E8F4D50DB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52111" y="5322437"/>
            <a:ext cx="860796" cy="86079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C1B0FA0-B839-28A9-796B-B23E9E539F38}"/>
              </a:ext>
            </a:extLst>
          </p:cNvPr>
          <p:cNvSpPr txBox="1"/>
          <p:nvPr/>
        </p:nvSpPr>
        <p:spPr>
          <a:xfrm>
            <a:off x="4924620" y="5460448"/>
            <a:ext cx="737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ds-DE" sz="3200" dirty="0">
                <a:solidFill>
                  <a:schemeClr val="bg1"/>
                </a:solidFill>
                <a:latin typeface="Aptos Black" panose="020B0004020202020204" pitchFamily="34" charset="0"/>
              </a:rPr>
              <a:t>jung_un_platt</a:t>
            </a:r>
            <a:endParaRPr lang="de-DE" sz="32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057275"/>
            <a:ext cx="10197137" cy="576033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plattdüütschland</a:t>
            </a:r>
            <a:endParaRPr lang="de-DE" dirty="0"/>
          </a:p>
        </p:txBody>
      </p:sp>
      <p:pic>
        <p:nvPicPr>
          <p:cNvPr id="9" name="Grafik 8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4AA2F97E-A846-7958-C21A-D0C525583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37" y="1551327"/>
            <a:ext cx="7426946" cy="53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34636"/>
            <a:ext cx="7796464" cy="58426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nedderdüütsch vundaag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11</a:t>
            </a:fld>
            <a:endParaRPr lang="de-DE" dirty="0"/>
          </a:p>
        </p:txBody>
      </p:sp>
      <p:pic>
        <p:nvPicPr>
          <p:cNvPr id="18" name="Grafik 17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D4AAAA2-76EB-1A41-97F5-2E51C06C8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958" y="1520557"/>
            <a:ext cx="6671345" cy="50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1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34636"/>
            <a:ext cx="7796464" cy="58426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nedderdüütsch vundaag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12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F1C427C-9162-E74D-97BA-A55007C626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2750753-E2EC-E509-83BF-5197D438A7B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1FA5F90D-028C-EC29-A118-10AE35CDA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99" y="1591959"/>
            <a:ext cx="6415120" cy="48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34636"/>
            <a:ext cx="7796464" cy="58426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nedderdüütsch vundaag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13</a:t>
            </a:fld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03028"/>
            <a:ext cx="3283119" cy="3720337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- Düüdliche Verdelen vun de Sprekers:chen</a:t>
            </a:r>
            <a:r>
              <a:rPr lang="de-DE" dirty="0"/>
              <a:t>:</a:t>
            </a:r>
            <a:br>
              <a:rPr lang="de-DE" dirty="0"/>
            </a:br>
            <a:endParaRPr lang="nds-DE" dirty="0"/>
          </a:p>
          <a:p>
            <a:pPr marL="285750" indent="-285750" rtl="0">
              <a:buFontTx/>
              <a:buChar char="-"/>
            </a:pPr>
            <a:r>
              <a:rPr lang="nds-DE" dirty="0"/>
              <a:t>hooch Dörsnittsöller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vör allen op Land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sünnerlich</a:t>
            </a:r>
            <a:r>
              <a:rPr lang="de-DE" dirty="0"/>
              <a:t> </a:t>
            </a:r>
            <a:r>
              <a:rPr lang="nds-DE" dirty="0"/>
              <a:t>Noorden</a:t>
            </a:r>
            <a:r>
              <a:rPr lang="de-DE" dirty="0"/>
              <a:t> </a:t>
            </a:r>
            <a:r>
              <a:rPr lang="nds-DE" dirty="0"/>
              <a:t>un Waterkant</a:t>
            </a:r>
          </a:p>
          <a:p>
            <a:pPr marL="285750" indent="-285750" rtl="0">
              <a:buFontTx/>
              <a:buChar char="-"/>
            </a:pPr>
            <a:r>
              <a:rPr lang="de-DE" dirty="0"/>
              <a:t>“d</a:t>
            </a:r>
            <a:r>
              <a:rPr lang="nds-DE" dirty="0"/>
              <a:t>e eenfacken Lüüd</a:t>
            </a:r>
            <a:r>
              <a:rPr lang="de-DE" dirty="0"/>
              <a:t>”</a:t>
            </a:r>
            <a:endParaRPr lang="nds-DE" dirty="0"/>
          </a:p>
          <a:p>
            <a:pPr marL="285750" indent="-285750" rtl="0">
              <a:buFontTx/>
              <a:buChar char="-"/>
            </a:pPr>
            <a:r>
              <a:rPr lang="nds-DE" dirty="0"/>
              <a:t>Blots mit Neeglüüd, nich vun buten sichtbor</a:t>
            </a:r>
            <a:endParaRPr lang="de-DE" dirty="0"/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33680A80-5C61-DD02-1119-0565C0AD5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159" y="2303028"/>
            <a:ext cx="3643384" cy="3720337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Mit elke Generatschoon Spraak-verlust vun de halve Sprekerschop</a:t>
            </a:r>
          </a:p>
          <a:p>
            <a:pPr rtl="0"/>
            <a:r>
              <a:rPr lang="nds-DE" dirty="0"/>
              <a:t>- 1900: ca. 20 Millionen (schätt)</a:t>
            </a:r>
            <a:br>
              <a:rPr lang="de-DE" dirty="0"/>
            </a:br>
            <a:r>
              <a:rPr lang="nds-DE" dirty="0"/>
              <a:t>- </a:t>
            </a:r>
            <a:r>
              <a:rPr lang="de-DE" dirty="0"/>
              <a:t>1984: ca. 8 Mill</a:t>
            </a:r>
            <a:r>
              <a:rPr lang="nds-DE" dirty="0"/>
              <a:t>ionen</a:t>
            </a:r>
            <a:br>
              <a:rPr lang="de-DE" dirty="0"/>
            </a:br>
            <a:r>
              <a:rPr lang="nds-DE" dirty="0"/>
              <a:t>- </a:t>
            </a:r>
            <a:r>
              <a:rPr lang="de-DE" dirty="0"/>
              <a:t>20</a:t>
            </a:r>
            <a:r>
              <a:rPr lang="nds-DE" dirty="0"/>
              <a:t>16</a:t>
            </a:r>
            <a:r>
              <a:rPr lang="de-DE" dirty="0"/>
              <a:t>: ca. 2 Mill</a:t>
            </a:r>
            <a:r>
              <a:rPr lang="nds-DE" dirty="0"/>
              <a:t>ionen</a:t>
            </a:r>
            <a:br>
              <a:rPr lang="nds-DE" dirty="0"/>
            </a:br>
            <a:r>
              <a:rPr lang="nds-DE" dirty="0"/>
              <a:t>- vundaag: ???</a:t>
            </a:r>
            <a:br>
              <a:rPr lang="nds-DE" dirty="0"/>
            </a:br>
            <a:r>
              <a:rPr lang="nds-DE" dirty="0"/>
              <a:t>- 2050: ???</a:t>
            </a:r>
          </a:p>
        </p:txBody>
      </p:sp>
    </p:spTree>
    <p:extLst>
      <p:ext uri="{BB962C8B-B14F-4D97-AF65-F5344CB8AC3E}">
        <p14:creationId xmlns:p14="http://schemas.microsoft.com/office/powerpoint/2010/main" val="2311478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283119" cy="4144192"/>
          </a:xfrm>
        </p:spPr>
        <p:txBody>
          <a:bodyPr/>
          <a:lstStyle/>
          <a:p>
            <a:pPr marL="0" indent="0" rtl="0">
              <a:buNone/>
            </a:pPr>
            <a:r>
              <a:rPr lang="nds-DE" dirty="0"/>
              <a:t>Person #1: </a:t>
            </a:r>
            <a:r>
              <a:rPr lang="nds-DE" b="1" dirty="0"/>
              <a:t>Leevke</a:t>
            </a:r>
            <a:r>
              <a:rPr lang="nds-DE" dirty="0"/>
              <a:t>, 24 Johr oolt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Boren in Mölln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Platt vun Moder lehrt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Grootöllern snackt Platt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Versekernskoopfro in Mölln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keen Spraakaktivistsche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(noch) keen Kinner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is verlaavt mit ehr Mann</a:t>
            </a:r>
            <a:endParaRPr lang="de-D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22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368040" cy="4144192"/>
          </a:xfrm>
        </p:spPr>
        <p:txBody>
          <a:bodyPr/>
          <a:lstStyle/>
          <a:p>
            <a:pPr marL="0" indent="0" rtl="0">
              <a:buNone/>
            </a:pPr>
            <a:r>
              <a:rPr lang="de-DE" b="1" dirty="0" err="1"/>
              <a:t>Levensrealität</a:t>
            </a:r>
            <a:r>
              <a:rPr lang="nds-DE" b="1" dirty="0"/>
              <a:t> vun Leevke: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Se </a:t>
            </a:r>
            <a:r>
              <a:rPr lang="de-DE" dirty="0" err="1"/>
              <a:t>snackt</a:t>
            </a:r>
            <a:r>
              <a:rPr lang="de-DE" dirty="0"/>
              <a:t> </a:t>
            </a:r>
            <a:r>
              <a:rPr lang="de-DE" dirty="0" err="1"/>
              <a:t>elken</a:t>
            </a:r>
            <a:r>
              <a:rPr lang="de-DE" dirty="0"/>
              <a:t> Dag mit ehr Moder Platt, ok mit </a:t>
            </a:r>
            <a:r>
              <a:rPr lang="de-DE" dirty="0" err="1"/>
              <a:t>Grootöllern</a:t>
            </a:r>
            <a:r>
              <a:rPr lang="de-DE" dirty="0"/>
              <a:t> wenn to </a:t>
            </a:r>
            <a:r>
              <a:rPr lang="de-DE" dirty="0" err="1"/>
              <a:t>Besöök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Se seggt vun </a:t>
            </a:r>
            <a:r>
              <a:rPr lang="de-DE" dirty="0" err="1"/>
              <a:t>sik</a:t>
            </a:r>
            <a:r>
              <a:rPr lang="de-DE" dirty="0"/>
              <a:t>, se kann keen </a:t>
            </a:r>
            <a:r>
              <a:rPr lang="de-DE" dirty="0" err="1"/>
              <a:t>goot</a:t>
            </a:r>
            <a:r>
              <a:rPr lang="de-DE" dirty="0"/>
              <a:t> Platt, </a:t>
            </a:r>
            <a:r>
              <a:rPr lang="de-DE" dirty="0" err="1"/>
              <a:t>blots</a:t>
            </a:r>
            <a:r>
              <a:rPr lang="de-DE" dirty="0"/>
              <a:t> </a:t>
            </a:r>
            <a:r>
              <a:rPr lang="de-DE" dirty="0" err="1"/>
              <a:t>för’n</a:t>
            </a:r>
            <a:r>
              <a:rPr lang="de-DE" dirty="0"/>
              <a:t> </a:t>
            </a:r>
            <a:r>
              <a:rPr lang="de-DE" dirty="0" err="1"/>
              <a:t>Alldag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de-DE" dirty="0" err="1"/>
              <a:t>Op</a:t>
            </a:r>
            <a:r>
              <a:rPr lang="de-DE" dirty="0"/>
              <a:t> Arbeit </a:t>
            </a:r>
            <a:r>
              <a:rPr lang="de-DE" dirty="0" err="1"/>
              <a:t>betto</a:t>
            </a:r>
            <a:r>
              <a:rPr lang="de-DE" dirty="0"/>
              <a:t> </a:t>
            </a:r>
            <a:r>
              <a:rPr lang="de-DE" dirty="0" err="1"/>
              <a:t>blots</a:t>
            </a:r>
            <a:r>
              <a:rPr lang="de-DE" dirty="0"/>
              <a:t> mit </a:t>
            </a:r>
            <a:r>
              <a:rPr lang="de-DE" dirty="0" err="1"/>
              <a:t>twee</a:t>
            </a:r>
            <a:r>
              <a:rPr lang="de-DE" dirty="0"/>
              <a:t> </a:t>
            </a:r>
            <a:r>
              <a:rPr lang="de-DE" dirty="0" err="1"/>
              <a:t>Kunnen</a:t>
            </a:r>
            <a:r>
              <a:rPr lang="de-DE" dirty="0"/>
              <a:t> mal </a:t>
            </a:r>
            <a:r>
              <a:rPr lang="de-DE" dirty="0" err="1"/>
              <a:t>op</a:t>
            </a:r>
            <a:r>
              <a:rPr lang="de-DE" dirty="0"/>
              <a:t> Platt </a:t>
            </a:r>
            <a:r>
              <a:rPr lang="de-DE" dirty="0" err="1"/>
              <a:t>snackt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de-DE" dirty="0" err="1"/>
              <a:t>Kunsumeert</a:t>
            </a:r>
            <a:r>
              <a:rPr lang="de-DE" dirty="0"/>
              <a:t> keen Medien </a:t>
            </a:r>
            <a:r>
              <a:rPr lang="de-DE" dirty="0" err="1"/>
              <a:t>op</a:t>
            </a:r>
            <a:r>
              <a:rPr lang="de-DE" dirty="0"/>
              <a:t> Platt, </a:t>
            </a:r>
            <a:r>
              <a:rPr lang="nds-DE" dirty="0"/>
              <a:t>nich alphabetiseert op Platt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Chat nich </a:t>
            </a:r>
            <a:r>
              <a:rPr lang="de-DE" dirty="0" err="1"/>
              <a:t>op</a:t>
            </a:r>
            <a:r>
              <a:rPr lang="de-DE" dirty="0"/>
              <a:t> Platt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/>
          <a:lstStyle/>
          <a:p>
            <a:pPr rtl="0"/>
            <a:r>
              <a:rPr lang="nds-DE" dirty="0"/>
              <a:t>- Is sik unseker, wat se mit ehr Kinner op Platt snacken schall</a:t>
            </a:r>
          </a:p>
          <a:p>
            <a:pPr rtl="0"/>
            <a:r>
              <a:rPr lang="nds-DE" dirty="0"/>
              <a:t>- Se kennt keen anner in ehr Öller, de Platt snackt, se hett mal vun een in Oolt-Mölln höört, de in ehr Öller is un Platt snackt</a:t>
            </a:r>
          </a:p>
          <a:p>
            <a:pPr rtl="0"/>
            <a:r>
              <a:rPr lang="nds-DE" dirty="0"/>
              <a:t>- Föhlt sik faken alleen/anners</a:t>
            </a:r>
          </a:p>
          <a:p>
            <a:pPr rtl="0"/>
            <a:r>
              <a:rPr lang="nds-DE" dirty="0"/>
              <a:t>- Glöövt nich, dat Platt en Tokumst hett, wo kümmt dat denn ok vör?</a:t>
            </a:r>
          </a:p>
          <a:p>
            <a:pPr rtl="0"/>
            <a:r>
              <a:rPr lang="nds-DE" dirty="0">
                <a:sym typeface="Wingdings" panose="05000000000000000000" pitchFamily="2" charset="2"/>
              </a:rPr>
              <a:t> Vör uns wichtig, sodännige Lüüd Moot to maken un mit anner junge Lüüd to vernetten, sik intosetten un mit de Kinner op Platt to snacken</a:t>
            </a:r>
            <a:endParaRPr lang="nds-DE" dirty="0"/>
          </a:p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456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283119" cy="4144192"/>
          </a:xfrm>
        </p:spPr>
        <p:txBody>
          <a:bodyPr/>
          <a:lstStyle/>
          <a:p>
            <a:pPr marL="0" indent="0" rtl="0">
              <a:buNone/>
            </a:pPr>
            <a:r>
              <a:rPr lang="nds-DE" dirty="0"/>
              <a:t>Person #2: </a:t>
            </a:r>
            <a:r>
              <a:rPr lang="nds-DE" b="1" dirty="0"/>
              <a:t>Jan</a:t>
            </a:r>
            <a:r>
              <a:rPr lang="nds-DE" dirty="0"/>
              <a:t>, 28 Johr oolt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Boren in Auerk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Platt as Familjenspraak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Grootöllern snackt ok Platt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Schoolmeester an Grundschool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Sett sik af un an in’n Alldag mal för Platt in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Eerst Kind is ünnerwegens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verheiraadt mit en Nich-Plattdüütsche</a:t>
            </a:r>
            <a:endParaRPr lang="de-D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14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283119" cy="4144192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de-DE" b="1" dirty="0" err="1"/>
              <a:t>Levensrealität</a:t>
            </a:r>
            <a:r>
              <a:rPr lang="nds-DE" b="1" dirty="0"/>
              <a:t> vun Jan</a:t>
            </a:r>
            <a:r>
              <a:rPr lang="de-DE" dirty="0"/>
              <a:t>:</a:t>
            </a:r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Platt is sien Eerstspraak un he bruukt dat ok in sien Alldag:</a:t>
            </a:r>
          </a:p>
          <a:p>
            <a:pPr marL="285750" indent="-285750" rtl="0">
              <a:buFont typeface="Wingdings" panose="05000000000000000000" pitchFamily="2" charset="2"/>
              <a:buChar char="§"/>
            </a:pPr>
            <a:r>
              <a:rPr lang="nds-DE" dirty="0"/>
              <a:t>Inkopen, Navers, Frünnen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Dinkt, dat sien Platt goot is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Versöcht op School mit de Kinner ok mal op Platt to snacken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Kickt sik ok geern mal plattdüütsche Medien an, Podcasts, Bidrääg, Narichten</a:t>
            </a:r>
            <a:endParaRPr lang="de-DE" dirty="0"/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Bruukt Platt ok online aktiv</a:t>
            </a:r>
            <a:endParaRPr lang="de-D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>
            <a:normAutofit/>
          </a:bodyPr>
          <a:lstStyle/>
          <a:p>
            <a:pPr rtl="0"/>
            <a:r>
              <a:rPr lang="nds-DE" dirty="0"/>
              <a:t>- Hett sik fast vörnahmen, mit sien Kinner op Platt to snacken</a:t>
            </a:r>
          </a:p>
          <a:p>
            <a:pPr rtl="0"/>
            <a:r>
              <a:rPr lang="nds-DE" dirty="0"/>
              <a:t>- He will sik unbedingt engageren, hett avers keen Kuntakten un weet nich woans</a:t>
            </a:r>
          </a:p>
          <a:p>
            <a:pPr rtl="0"/>
            <a:r>
              <a:rPr lang="nds-DE" dirty="0"/>
              <a:t>- Is en beten naiv in de Annahm, wo dat üm Platt bestellt is</a:t>
            </a:r>
          </a:p>
          <a:p>
            <a:pPr rtl="0"/>
            <a:r>
              <a:rPr lang="nds-DE" dirty="0"/>
              <a:t>- Glöövt fast, dat Platt en Tokumst hett, moderne Ansicht vun Platt</a:t>
            </a:r>
          </a:p>
          <a:p>
            <a:pPr rtl="0"/>
            <a:r>
              <a:rPr lang="nds-DE" dirty="0">
                <a:sym typeface="Wingdings" panose="05000000000000000000" pitchFamily="2" charset="2"/>
              </a:rPr>
              <a:t> Wichtig, düsse Lüüd de Mööglichkeit to geven, an de Spraakpolitik to partiziperen</a:t>
            </a:r>
            <a:endParaRPr lang="nds-DE" dirty="0"/>
          </a:p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877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283119" cy="4144192"/>
          </a:xfrm>
        </p:spPr>
        <p:txBody>
          <a:bodyPr>
            <a:normAutofit lnSpcReduction="10000"/>
          </a:bodyPr>
          <a:lstStyle/>
          <a:p>
            <a:pPr marL="0" indent="0" rtl="0">
              <a:buNone/>
            </a:pPr>
            <a:r>
              <a:rPr lang="nds-DE" dirty="0"/>
              <a:t>Person #3: </a:t>
            </a:r>
            <a:r>
              <a:rPr lang="nds-DE" b="1" dirty="0"/>
              <a:t>Luca</a:t>
            </a:r>
            <a:r>
              <a:rPr lang="nds-DE" dirty="0"/>
              <a:t>, 31 Johr oolt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Boren in Ossenbrügge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Grootöllern hebbt Platt snackt, he kann dat nich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Öllern köönt keen Platt un hebbt dat nich för wichtig holen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Hett Weertschop studeert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Hett sik Platt sülvst bipuult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Sett sik online veel för Platt in un bruukt dat dor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hett noch keen Kinner</a:t>
            </a:r>
            <a:endParaRPr lang="de-D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35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3283119" cy="4144192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de-DE" b="1" dirty="0" err="1"/>
              <a:t>Levensrealität</a:t>
            </a:r>
            <a:r>
              <a:rPr lang="nds-DE" b="1" dirty="0"/>
              <a:t> vun Luca</a:t>
            </a:r>
            <a:r>
              <a:rPr lang="de-DE" dirty="0"/>
              <a:t>:</a:t>
            </a:r>
          </a:p>
          <a:p>
            <a:pPr marL="0" indent="0" rtl="0">
              <a:buNone/>
            </a:pPr>
            <a:r>
              <a:rPr lang="de-DE" dirty="0"/>
              <a:t>- </a:t>
            </a:r>
            <a:r>
              <a:rPr lang="nds-DE" dirty="0"/>
              <a:t>För em is Platt wichtig, wieldat sien Familje en plattdüütschen Achtergrund hett</a:t>
            </a:r>
          </a:p>
          <a:p>
            <a:pPr marL="0" indent="0" rtl="0">
              <a:buNone/>
            </a:pPr>
            <a:r>
              <a:rPr lang="nds-DE" dirty="0"/>
              <a:t>- Em is dat wichtig, mööglichst goot Platt to lehren</a:t>
            </a:r>
          </a:p>
          <a:p>
            <a:pPr marL="0" indent="0" rtl="0">
              <a:buNone/>
            </a:pPr>
            <a:r>
              <a:rPr lang="nds-DE" dirty="0"/>
              <a:t>- För em is dat swoor, de Spraak to lehren, keen Anbotten</a:t>
            </a:r>
          </a:p>
          <a:p>
            <a:pPr marL="0" indent="0">
              <a:buNone/>
            </a:pPr>
            <a:r>
              <a:rPr lang="nds-DE" dirty="0"/>
              <a:t>- He is veel online ünnerwegens un nettwarkt mit vele anner Plattsnackers, üm Platt vörantobringen</a:t>
            </a:r>
            <a:endParaRPr lang="de-D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4C43BC6-F808-E194-7FB5-6B3B80205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2159" y="2303028"/>
            <a:ext cx="3763950" cy="4144192"/>
          </a:xfrm>
        </p:spPr>
        <p:txBody>
          <a:bodyPr>
            <a:normAutofit/>
          </a:bodyPr>
          <a:lstStyle/>
          <a:p>
            <a:pPr rtl="0"/>
            <a:r>
              <a:rPr lang="nds-DE" dirty="0"/>
              <a:t>- He warrt mit sien Kinner op Platt snacken, wieldat em dat wichtig is</a:t>
            </a:r>
          </a:p>
          <a:p>
            <a:pPr rtl="0"/>
            <a:r>
              <a:rPr lang="nds-DE" dirty="0"/>
              <a:t>- He engageert sik al, hett avers dat Föhl, dat de Politik to wenig maakt</a:t>
            </a:r>
          </a:p>
          <a:p>
            <a:pPr rtl="0"/>
            <a:r>
              <a:rPr lang="nds-DE" dirty="0"/>
              <a:t>- Is pessimistsch, wat de Tokumst vun Platt angeiht</a:t>
            </a:r>
          </a:p>
          <a:p>
            <a:pPr rtl="0"/>
            <a:r>
              <a:rPr lang="nds-DE" dirty="0"/>
              <a:t>- He söcht Mööglichkeiden, üm sik mehr intosetten</a:t>
            </a:r>
          </a:p>
          <a:p>
            <a:pPr rtl="0"/>
            <a:r>
              <a:rPr lang="nds-DE" dirty="0">
                <a:sym typeface="Wingdings" panose="05000000000000000000" pitchFamily="2" charset="2"/>
              </a:rPr>
              <a:t> Wichtig, dat düsse Lüüd mit inkludeert warrt, bi de Veranstaltens för junge Lüüd. Kuntakt to Politik un Verknüppen to Kontakten mit Stiftens/Födderers</a:t>
            </a:r>
            <a:endParaRPr lang="nds-DE" dirty="0"/>
          </a:p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02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Vörstellen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34640"/>
            <a:ext cx="10285423" cy="3207344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ds-DE" dirty="0"/>
              <a:t>Thees Becker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nds-DE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ds-DE" dirty="0"/>
              <a:t>Kevin Behrens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nds-DE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ds-DE" dirty="0"/>
              <a:t>Nadine Koop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 descr="Ein Bild, das Person, Menschliches Gesicht, Lächeln, Shirt enthält.&#10;&#10;Automatisch generierte Beschreibung">
            <a:extLst>
              <a:ext uri="{FF2B5EF4-FFF2-40B4-BE49-F238E27FC236}">
                <a16:creationId xmlns:a16="http://schemas.microsoft.com/office/drawing/2014/main" id="{1F99CA2E-CCA1-4130-5976-7CF2DECC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816">
            <a:off x="6676171" y="1048277"/>
            <a:ext cx="4574102" cy="2668226"/>
          </a:xfrm>
          <a:prstGeom prst="rect">
            <a:avLst/>
          </a:prstGeom>
        </p:spPr>
      </p:pic>
      <p:pic>
        <p:nvPicPr>
          <p:cNvPr id="8" name="Grafik 7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3FDB2C4A-0021-797C-9EA8-D2E129AE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0941">
            <a:off x="6888977" y="3558626"/>
            <a:ext cx="4148491" cy="24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37B7DA4-447F-C3D5-8214-6DE694F3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nds-DE" dirty="0"/>
              <a:t>Persönliche Portraits</a:t>
            </a:r>
            <a:br>
              <a:rPr lang="nds-DE" dirty="0"/>
            </a:br>
            <a:r>
              <a:rPr lang="nds-DE" sz="2800" dirty="0"/>
              <a:t>vun dree fiktive junge Lüüd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DAA2F-1BA9-C959-25D0-06807E3836C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400" y="2303028"/>
            <a:ext cx="7252138" cy="4144192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de-DE" b="1" dirty="0"/>
              <a:t>F</a:t>
            </a:r>
            <a:r>
              <a:rPr lang="nds-DE" b="1" dirty="0"/>
              <a:t>azit</a:t>
            </a:r>
            <a:r>
              <a:rPr lang="de-DE" dirty="0"/>
              <a:t>: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De mehrsten jungen Lüüd wasst isoleert vun anner Plattsnackers in ehr Öller op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Dat gifft Hotspots: Noordfreesland, Oostfreesland; oder heel ländlich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Ahn Kuntakt to anner Liekolige oder engageerte Lüüd sünd se pessimistsch un warrt mit weniger Wohrschienlichkeit Platt mit ehr Kinner snacken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Graad jüngere Lüüd wüllt villicht mehr beschicken, man se hebbt keen Ahnen, woans een dat maken kann</a:t>
            </a:r>
          </a:p>
          <a:p>
            <a:pPr marL="0" indent="0" rtl="0">
              <a:buNone/>
            </a:pPr>
            <a:r>
              <a:rPr lang="nds-DE" dirty="0">
                <a:sym typeface="Wingdings" panose="05000000000000000000" pitchFamily="2" charset="2"/>
              </a:rPr>
              <a:t> Opgaav vun de jungen Lüüd un NdS/BfN, düsse Lüüd aftohalen, to inkluderen, to lehren woans Partizipatschoon geiht un welke Middels un Mööglichkeiden dat gifft, sülvst wat för de Spraak to maken</a:t>
            </a:r>
            <a:endParaRPr lang="de-DE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4A484A8-FAC7-D3D9-EEB7-743D683AA9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965393"/>
            <a:ext cx="3202545" cy="5892607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C56ECB-1D68-F632-43B6-0BB612637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52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49" y="202520"/>
            <a:ext cx="9879437" cy="1323581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Spraakplaan</a:t>
            </a:r>
            <a:br>
              <a:rPr lang="nds-DE" dirty="0"/>
            </a:br>
            <a:r>
              <a:rPr lang="nds-DE" dirty="0"/>
              <a:t>nedderdüütsch 2050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1961230"/>
            <a:ext cx="8715941" cy="3947686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b="1" dirty="0"/>
              <a:t>Spraakplaan üm de Spraak starker to maken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Optaktveranstalten 31. Mai 2024 in Hamborg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Ruutwickeln vun en Spraakplaan; na Robert L. Cooper sien 3 Sülen:</a:t>
            </a:r>
          </a:p>
          <a:p>
            <a:pPr marL="285750" indent="-285750" rtl="0">
              <a:buFontTx/>
              <a:buChar char="-"/>
            </a:pPr>
            <a:r>
              <a:rPr lang="nds-DE" b="1" dirty="0"/>
              <a:t>Korpus</a:t>
            </a:r>
            <a:r>
              <a:rPr lang="nds-DE" dirty="0"/>
              <a:t>: Nedderdüütsch bruukt en grötteren Korpus, mehr Stannardiseren (of nu överregional oder regional), en fastleggte Schrievwies, en Spraakutbo (ne’e Begrepen för ne’e Kunzepten), Mööglichkeiden sik ok in anner Registers goot </a:t>
            </a:r>
          </a:p>
          <a:p>
            <a:pPr marL="285750" indent="-285750" rtl="0">
              <a:buFontTx/>
              <a:buChar char="-"/>
            </a:pPr>
            <a:r>
              <a:rPr lang="nds-DE" b="1" dirty="0"/>
              <a:t>Status</a:t>
            </a:r>
            <a:r>
              <a:rPr lang="nds-DE" dirty="0"/>
              <a:t>: Nedderdüütsch bruukt beteren gesettlichen Schuul, dat mütt in mehr Domänen bruukt warrn: Verwalten, Medien, Wetenschop, Justiz; Utbillen vun mehr Medien, de sik op en beter Niveau an de Spraak bedeent </a:t>
            </a:r>
          </a:p>
          <a:p>
            <a:pPr marL="285750" indent="-285750" rtl="0">
              <a:buFontTx/>
              <a:buChar char="-"/>
            </a:pPr>
            <a:r>
              <a:rPr lang="nds-DE" b="1" dirty="0"/>
              <a:t>Verwarf</a:t>
            </a:r>
            <a:r>
              <a:rPr lang="nds-DE" dirty="0"/>
              <a:t>: Nedderdüütsch bruukt en systemaatschen Plaan för den Spraakverwarf, in de Familjen as Eerstspraak, man ok an de Kinnergoorns, Scholen, Utbillens, Uni etc. Vörbild sünd de Dänen un Soorben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Warkkoppel, de de eersten Schreed utarbeidt, hett ehr Arbeit al anfungen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454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05" y="626495"/>
            <a:ext cx="8845979" cy="1252755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Uns arbeit bi de jungen lüüd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0D8226-7B0E-6723-2421-8A9070903FCF}"/>
              </a:ext>
            </a:extLst>
          </p:cNvPr>
          <p:cNvSpPr txBox="1"/>
          <p:nvPr/>
        </p:nvSpPr>
        <p:spPr>
          <a:xfrm>
            <a:off x="689006" y="2175641"/>
            <a:ext cx="108072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ds-DE" sz="2400" dirty="0">
                <a:solidFill>
                  <a:srgbClr val="202C8F"/>
                </a:solidFill>
              </a:rPr>
              <a:t>Stammkring “</a:t>
            </a:r>
            <a:r>
              <a:rPr lang="nds-DE" sz="2400" b="1" dirty="0">
                <a:solidFill>
                  <a:srgbClr val="202C8F"/>
                </a:solidFill>
              </a:rPr>
              <a:t>Junge Lüüd ünner sik</a:t>
            </a:r>
            <a:r>
              <a:rPr lang="nds-DE" sz="2400" dirty="0">
                <a:solidFill>
                  <a:srgbClr val="202C8F"/>
                </a:solidFill>
              </a:rPr>
              <a:t>”</a:t>
            </a:r>
          </a:p>
          <a:p>
            <a:endParaRPr lang="nds-DE" sz="2400" dirty="0">
              <a:solidFill>
                <a:srgbClr val="202C8F"/>
              </a:solidFill>
            </a:endParaRPr>
          </a:p>
          <a:p>
            <a:endParaRPr lang="nds-DE" sz="2400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nds-DE" sz="2400" dirty="0">
                <a:solidFill>
                  <a:srgbClr val="202C8F"/>
                </a:solidFill>
              </a:rPr>
              <a:t>Online-Stammdisch för junge Lüüd 18-40 Johr</a:t>
            </a:r>
          </a:p>
          <a:p>
            <a:pPr marL="342900" indent="-342900">
              <a:buFontTx/>
              <a:buChar char="-"/>
            </a:pPr>
            <a:r>
              <a:rPr lang="nds-DE" sz="2400" dirty="0">
                <a:solidFill>
                  <a:srgbClr val="202C8F"/>
                </a:solidFill>
              </a:rPr>
              <a:t>Lüüd kaamt ut de hele Welt (Plautdietsche ut de USA, ok Lüüd ut Finnland, USA, Sweden, Brasilien etc. de Platt lehrt un Kuntakten söökt)</a:t>
            </a:r>
          </a:p>
          <a:p>
            <a:pPr marL="342900" indent="-342900">
              <a:buFontTx/>
              <a:buChar char="-"/>
            </a:pPr>
            <a:r>
              <a:rPr lang="nds-DE" sz="2400" dirty="0">
                <a:solidFill>
                  <a:srgbClr val="202C8F"/>
                </a:solidFill>
              </a:rPr>
              <a:t>Mehr oder minner elken Maand draapt wi uns per Zoom för 1,5-2 Stünnen</a:t>
            </a:r>
          </a:p>
          <a:p>
            <a:pPr marL="342900" indent="-342900">
              <a:buFontTx/>
              <a:buChar char="-"/>
            </a:pPr>
            <a:r>
              <a:rPr lang="nds-DE" sz="2400" dirty="0">
                <a:solidFill>
                  <a:srgbClr val="202C8F"/>
                </a:solidFill>
              </a:rPr>
              <a:t>De Themen sünd allmeen, wat de Lüüd beweegt; faken ok över Platt sülvst</a:t>
            </a:r>
          </a:p>
          <a:p>
            <a:endParaRPr lang="nds-DE" sz="2400" dirty="0">
              <a:solidFill>
                <a:srgbClr val="202C8F"/>
              </a:solidFill>
            </a:endParaRPr>
          </a:p>
          <a:p>
            <a:r>
              <a:rPr lang="nds-DE" sz="2400" dirty="0">
                <a:solidFill>
                  <a:srgbClr val="202C8F"/>
                </a:solidFill>
                <a:sym typeface="Wingdings" panose="05000000000000000000" pitchFamily="2" charset="2"/>
              </a:rPr>
              <a:t> Geern bi uns N</a:t>
            </a:r>
            <a:r>
              <a:rPr lang="de-DE" sz="2400" dirty="0">
                <a:solidFill>
                  <a:srgbClr val="202C8F"/>
                </a:solidFill>
                <a:sym typeface="Wingdings" panose="05000000000000000000" pitchFamily="2" charset="2"/>
              </a:rPr>
              <a:t>e</a:t>
            </a:r>
            <a:r>
              <a:rPr lang="nds-DE" sz="2400" dirty="0">
                <a:solidFill>
                  <a:srgbClr val="202C8F"/>
                </a:solidFill>
                <a:sym typeface="Wingdings" panose="05000000000000000000" pitchFamily="2" charset="2"/>
              </a:rPr>
              <a:t>wsletter anmellen, üm up-to-date to blieven</a:t>
            </a:r>
            <a:endParaRPr lang="nds-DE" sz="2400" dirty="0">
              <a:solidFill>
                <a:srgbClr val="202C8F"/>
              </a:solidFill>
            </a:endParaRPr>
          </a:p>
          <a:p>
            <a:endParaRPr lang="nds-DE" sz="2400" dirty="0">
              <a:solidFill>
                <a:srgbClr val="202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406" y="151498"/>
            <a:ext cx="8478115" cy="99416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Online-Warksteden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23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349181-D804-4417-59C1-1038B89047B1}"/>
              </a:ext>
            </a:extLst>
          </p:cNvPr>
          <p:cNvSpPr txBox="1"/>
          <p:nvPr/>
        </p:nvSpPr>
        <p:spPr>
          <a:xfrm>
            <a:off x="2970348" y="1451363"/>
            <a:ext cx="8841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2021 Junge </a:t>
            </a:r>
            <a:r>
              <a:rPr lang="de-DE" dirty="0" err="1">
                <a:solidFill>
                  <a:srgbClr val="202C8F"/>
                </a:solidFill>
              </a:rPr>
              <a:t>Lüüd</a:t>
            </a:r>
            <a:r>
              <a:rPr lang="de-DE" dirty="0">
                <a:solidFill>
                  <a:srgbClr val="202C8F"/>
                </a:solidFill>
              </a:rPr>
              <a:t> för Plattdüütsch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2022 Interuniversitärer Studiengang Niederdeutsch</a:t>
            </a:r>
            <a:endParaRPr lang="nds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nds-DE" dirty="0">
                <a:solidFill>
                  <a:srgbClr val="202C8F"/>
                </a:solidFill>
              </a:rPr>
              <a:t>2022 Platt in de Medien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2022 Schülerbotschafter der Dänischen Minderheit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2022 Berliner </a:t>
            </a:r>
            <a:r>
              <a:rPr lang="de-DE" dirty="0" err="1">
                <a:solidFill>
                  <a:srgbClr val="202C8F"/>
                </a:solidFill>
              </a:rPr>
              <a:t>Verkloren</a:t>
            </a:r>
            <a:r>
              <a:rPr lang="nds-DE" dirty="0">
                <a:solidFill>
                  <a:srgbClr val="202C8F"/>
                </a:solidFill>
              </a:rPr>
              <a:t> – Junge Lüüd in’n Bunnsdag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</a:t>
            </a:r>
            <a:r>
              <a:rPr lang="nds-DE" dirty="0">
                <a:solidFill>
                  <a:srgbClr val="202C8F"/>
                </a:solidFill>
              </a:rPr>
              <a:t>022 Plattdüütsche Literatur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endParaRPr lang="nds-DE" dirty="0">
              <a:solidFill>
                <a:srgbClr val="202C8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F4A829-6E27-3DE8-8838-B23BEB657F12}"/>
              </a:ext>
            </a:extLst>
          </p:cNvPr>
          <p:cNvSpPr txBox="1"/>
          <p:nvPr/>
        </p:nvSpPr>
        <p:spPr>
          <a:xfrm>
            <a:off x="6908800" y="3625094"/>
            <a:ext cx="5467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Polietsche Partizipatschoon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Neddersassen-Verkloren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Plattdüütsche Optrecken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Literatur II för junge Lüüd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Jung bemött oolt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2024 </a:t>
            </a:r>
            <a:r>
              <a:rPr lang="nds-DE" dirty="0">
                <a:solidFill>
                  <a:srgbClr val="202C8F"/>
                </a:solidFill>
              </a:rPr>
              <a:t>Kreativ schrieven op Platt</a:t>
            </a:r>
          </a:p>
          <a:p>
            <a:pPr marL="342900" indent="-342900">
              <a:buFontTx/>
              <a:buChar char="-"/>
            </a:pPr>
            <a:endParaRPr lang="nds-DE" dirty="0">
              <a:solidFill>
                <a:srgbClr val="202C8F"/>
              </a:solidFill>
            </a:endParaRPr>
          </a:p>
          <a:p>
            <a:r>
              <a:rPr lang="nds-DE" dirty="0">
                <a:solidFill>
                  <a:srgbClr val="202C8F"/>
                </a:solidFill>
              </a:rPr>
              <a:t>Över FUNKLOCK STOPPEN: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nds-DE" dirty="0">
                <a:solidFill>
                  <a:srgbClr val="202C8F"/>
                </a:solidFill>
              </a:rPr>
              <a:t>Spraakplanen bi de Soorben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202C8F"/>
                </a:solidFill>
              </a:rPr>
              <a:t>2023 </a:t>
            </a:r>
            <a:r>
              <a:rPr lang="sv-SE" dirty="0">
                <a:solidFill>
                  <a:srgbClr val="202C8F"/>
                </a:solidFill>
              </a:rPr>
              <a:t>Platt, Politik un Perspektiven</a:t>
            </a:r>
            <a:endParaRPr lang="de-DE" dirty="0">
              <a:solidFill>
                <a:srgbClr val="202C8F"/>
              </a:solidFill>
            </a:endParaRPr>
          </a:p>
          <a:p>
            <a:pPr marL="342900" indent="-342900">
              <a:buFontTx/>
              <a:buChar char="-"/>
            </a:pPr>
            <a:endParaRPr lang="de-DE" dirty="0">
              <a:solidFill>
                <a:srgbClr val="202C8F"/>
              </a:solidFill>
            </a:endParaRPr>
          </a:p>
          <a:p>
            <a:endParaRPr lang="de-DE" dirty="0"/>
          </a:p>
        </p:txBody>
      </p:sp>
      <p:pic>
        <p:nvPicPr>
          <p:cNvPr id="6" name="Grafik 5" descr="Ein Bild, das Blumentopf, Cartoon enthält.&#10;&#10;Automatisch generierte Beschreibung">
            <a:extLst>
              <a:ext uri="{FF2B5EF4-FFF2-40B4-BE49-F238E27FC236}">
                <a16:creationId xmlns:a16="http://schemas.microsoft.com/office/drawing/2014/main" id="{501A9DFF-ABEB-FD65-1DC1-14E36E536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9520">
            <a:off x="8644084" y="1544840"/>
            <a:ext cx="3339365" cy="1948519"/>
          </a:xfrm>
          <a:prstGeom prst="rect">
            <a:avLst/>
          </a:prstGeom>
        </p:spPr>
      </p:pic>
      <p:pic>
        <p:nvPicPr>
          <p:cNvPr id="8" name="Grafik 7" descr="Ein Bild, das Menschliches Gesicht, Screenshot, Multimedia-Software, Video enthält.&#10;&#10;Automatisch generierte Beschreibung">
            <a:extLst>
              <a:ext uri="{FF2B5EF4-FFF2-40B4-BE49-F238E27FC236}">
                <a16:creationId xmlns:a16="http://schemas.microsoft.com/office/drawing/2014/main" id="{A0A30B1C-7ACB-F778-917B-FEA7B4BA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0340">
            <a:off x="1377949" y="3622733"/>
            <a:ext cx="5031945" cy="27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65801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Kuntakt to politik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030600"/>
            <a:ext cx="5829147" cy="4234022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De Uttuusch mit de Politik is wichtig</a:t>
            </a:r>
          </a:p>
          <a:p>
            <a:pPr rtl="0"/>
            <a:r>
              <a:rPr lang="nds-DE" dirty="0"/>
              <a:t>Junge Lüüd mööt ranföhrt warrn, dat se Middels lehrt, sik för de Spraak intosetten un dor an to partiziperen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24</a:t>
            </a:fld>
            <a:endParaRPr lang="de-DE" dirty="0"/>
          </a:p>
        </p:txBody>
      </p:sp>
      <p:pic>
        <p:nvPicPr>
          <p:cNvPr id="7" name="Grafik 6" descr="Ein Bild, das Gebäude, Person, draußen, Personen enthält.&#10;&#10;Automatisch generierte Beschreibung">
            <a:extLst>
              <a:ext uri="{FF2B5EF4-FFF2-40B4-BE49-F238E27FC236}">
                <a16:creationId xmlns:a16="http://schemas.microsoft.com/office/drawing/2014/main" id="{4DAE421B-984B-281C-B3EF-3F1ED14B7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14830" r="9890" b="19592"/>
          <a:stretch/>
        </p:blipFill>
        <p:spPr>
          <a:xfrm>
            <a:off x="8306445" y="1595470"/>
            <a:ext cx="3489348" cy="48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65801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Kuntakt to politik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030600"/>
            <a:ext cx="5829147" cy="4234022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De Uttuusch mit de Politik is wichtig</a:t>
            </a:r>
          </a:p>
          <a:p>
            <a:pPr rtl="0"/>
            <a:r>
              <a:rPr lang="nds-DE" dirty="0"/>
              <a:t>Junge Lüüd mööt ranföhrt warrn, dat se Middels lehrt, sik för de Spraak intosetten un dor an to partiziperen</a:t>
            </a:r>
          </a:p>
          <a:p>
            <a:pPr rtl="0"/>
            <a:r>
              <a:rPr lang="nds-DE" dirty="0"/>
              <a:t>Wi weren inlaadt, bi de Bunnsdagsdebatt to de Sprakencharta, mit Politikers:chen to snacken un totokieken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25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2CA4BF-FBC2-A267-6B7F-D594D453E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1361">
            <a:off x="7568052" y="1540626"/>
            <a:ext cx="4107977" cy="27285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7C8656F-3863-8A11-6457-D663BB13C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039">
            <a:off x="8032209" y="3663634"/>
            <a:ext cx="3725194" cy="2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2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65801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Kuntakt to politik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030600"/>
            <a:ext cx="5829147" cy="4234022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De Uttuusch mit de Politik is wichtig</a:t>
            </a:r>
          </a:p>
          <a:p>
            <a:pPr rtl="0"/>
            <a:r>
              <a:rPr lang="nds-DE" dirty="0"/>
              <a:t>Junge Lüüd mööt ranföhrt warrn, dat se Middels lehrt, sik för de Spraak intosetten un dor an to partiziperen</a:t>
            </a:r>
          </a:p>
          <a:p>
            <a:pPr rtl="0"/>
            <a:r>
              <a:rPr lang="nds-DE" dirty="0"/>
              <a:t>Wi weren inlaadt, bi de Bunnsdagsdebatt to de Sprakencharta, mit Politikers:chen to snacken un totokieken</a:t>
            </a:r>
          </a:p>
          <a:p>
            <a:pPr rtl="0"/>
            <a:r>
              <a:rPr lang="nds-DE" dirty="0"/>
              <a:t>Bi den Beraden Utschuss för de Fragen vun de nedderdüütsche Sprekergrupp sünd de Jöögdvertreders ok en fast Liddmaat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C86145-A244-A896-9D29-BF72A65B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6069">
            <a:off x="8617193" y="821450"/>
            <a:ext cx="2988372" cy="3819782"/>
          </a:xfrm>
          <a:prstGeom prst="rect">
            <a:avLst/>
          </a:prstGeom>
        </p:spPr>
      </p:pic>
      <p:pic>
        <p:nvPicPr>
          <p:cNvPr id="8" name="Grafik 7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BE090E4C-99D2-74D0-CACC-B9FF1BF6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6071">
            <a:off x="7784431" y="3820876"/>
            <a:ext cx="3976687" cy="232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65801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Kuntakt to politik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030600"/>
            <a:ext cx="5901796" cy="4234022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De Uttuusch mit de Politik is wichtig</a:t>
            </a:r>
          </a:p>
          <a:p>
            <a:pPr rtl="0"/>
            <a:r>
              <a:rPr lang="nds-DE" dirty="0"/>
              <a:t>Junge Lüüd mööt ranföhrt warrn, dat se Middels lehrt, sik för de Spraak intosetten un dor an to partiziperen</a:t>
            </a:r>
          </a:p>
          <a:p>
            <a:pPr rtl="0"/>
            <a:r>
              <a:rPr lang="nds-DE" dirty="0"/>
              <a:t>Wi weren inlaadt, bi de Bunnsdagsdebatt to de Sprakencharta, mit Politikers:chen to snacken un totokieken</a:t>
            </a:r>
          </a:p>
          <a:p>
            <a:pPr rtl="0"/>
            <a:r>
              <a:rPr lang="nds-DE" dirty="0"/>
              <a:t>Bi den Beraden Utschuss för de Fragen vun de nedderdüütsche Sprekergrupp sünd de Jöögdvertreders ok en fast Liddmaat</a:t>
            </a:r>
          </a:p>
          <a:p>
            <a:pPr rtl="0"/>
            <a:r>
              <a:rPr lang="nds-DE" dirty="0"/>
              <a:t>Ok bi den Parlamentskreis “Plattdüütsch” weren wi inlaadt un hebbt dor uns “Berliner Verkloren” överlangt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531CE9-285F-9B5A-ABF6-FE43EA1A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8131">
            <a:off x="7381280" y="1732840"/>
            <a:ext cx="4501027" cy="26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51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65801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Kuntakt to politik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030600"/>
            <a:ext cx="5901796" cy="4234022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De Uttuusch mit de Politik is wichtig</a:t>
            </a:r>
          </a:p>
          <a:p>
            <a:pPr rtl="0"/>
            <a:r>
              <a:rPr lang="nds-DE" dirty="0"/>
              <a:t>Junge Lüüd mööt ranföhrt warrn, dat se Middels lehrt, sik för de Spraak intosetten un dor an to partiziperen</a:t>
            </a:r>
          </a:p>
          <a:p>
            <a:pPr rtl="0"/>
            <a:r>
              <a:rPr lang="nds-DE" dirty="0"/>
              <a:t>Wi weren inlaadt, bi de Bunnsdagsdebatt to de Sprakencharta, mit Politikers:chen to snacken un totokieken</a:t>
            </a:r>
          </a:p>
          <a:p>
            <a:pPr rtl="0"/>
            <a:r>
              <a:rPr lang="nds-DE" dirty="0"/>
              <a:t>Bi den Beraden Utschuss för de Fragen vun de nedderdüütsche Sprekergrupp sünd de Jöögdvertreders ok en fast Liddmaat</a:t>
            </a:r>
          </a:p>
          <a:p>
            <a:pPr rtl="0"/>
            <a:r>
              <a:rPr lang="nds-DE" dirty="0"/>
              <a:t>Ok bi den Parlamentskreis “Plattdüütsch” weren wi inlaadt un hebbt dor uns “Berliner Verkloren” överlangt</a:t>
            </a:r>
          </a:p>
          <a:p>
            <a:pPr rtl="0"/>
            <a:r>
              <a:rPr lang="nds-DE" dirty="0"/>
              <a:t>Bi uns Vernettensdrapens mit de Minnerheiden hebbt wi ok faken Uttüüsch mit Politikers:chen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28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AE6BCF-D0DF-2EFA-1E3A-B00780FF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149">
            <a:off x="8175997" y="829678"/>
            <a:ext cx="3398784" cy="28965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1A95D8-ACD3-08B9-1742-9B0F9AB16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0263">
            <a:off x="7568541" y="3628647"/>
            <a:ext cx="4267080" cy="23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4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34636"/>
            <a:ext cx="7796464" cy="58426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Online-optreed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29</a:t>
            </a:fld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76A830C-2859-B257-B5E2-ABF4023BE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1334420">
            <a:off x="749586" y="1665320"/>
            <a:ext cx="5494935" cy="4761165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ED6DE2-A88D-9431-D609-ACD087ED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5174">
            <a:off x="6681023" y="571790"/>
            <a:ext cx="4205899" cy="58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51297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Nedderdüütsche Politik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400" y="2024293"/>
            <a:ext cx="7371956" cy="4029316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sz="2200" dirty="0"/>
              <a:t>- Nedderdüütsch tellt as offitschelle Regionalspraak</a:t>
            </a:r>
            <a:endParaRPr lang="de-DE" sz="2200" dirty="0"/>
          </a:p>
          <a:p>
            <a:pPr rtl="0"/>
            <a:r>
              <a:rPr lang="nds-DE" sz="2200" dirty="0"/>
              <a:t>- </a:t>
            </a:r>
            <a:r>
              <a:rPr lang="de-DE" sz="2200" dirty="0"/>
              <a:t>In 8 </a:t>
            </a:r>
            <a:r>
              <a:rPr lang="de-DE" sz="2200" dirty="0" err="1"/>
              <a:t>Plattlän</a:t>
            </a:r>
            <a:r>
              <a:rPr lang="nds-DE" sz="2200" dirty="0"/>
              <a:t>ner</a:t>
            </a:r>
            <a:r>
              <a:rPr lang="de-DE" sz="2200" dirty="0"/>
              <a:t> s</a:t>
            </a:r>
            <a:r>
              <a:rPr lang="nds-DE" sz="2200" dirty="0"/>
              <a:t>ie</a:t>
            </a:r>
            <a:r>
              <a:rPr lang="de-DE" sz="2200" dirty="0"/>
              <a:t>t 1999 </a:t>
            </a:r>
            <a:r>
              <a:rPr lang="nds-DE" sz="2200" dirty="0"/>
              <a:t>schuult un föddert dör de europääsche Sprakencharta</a:t>
            </a:r>
            <a:endParaRPr lang="de-DE" sz="2200" dirty="0"/>
          </a:p>
          <a:p>
            <a:pPr rtl="0"/>
            <a:r>
              <a:rPr lang="nds-DE" sz="2200" dirty="0"/>
              <a:t>- </a:t>
            </a:r>
            <a:r>
              <a:rPr lang="de-DE" sz="2200" dirty="0"/>
              <a:t>S</a:t>
            </a:r>
            <a:r>
              <a:rPr lang="nds-DE" sz="2200" dirty="0"/>
              <a:t>ie</a:t>
            </a:r>
            <a:r>
              <a:rPr lang="de-DE" sz="2200" dirty="0"/>
              <a:t>t 2002: </a:t>
            </a:r>
            <a:r>
              <a:rPr lang="de-DE" sz="2200" b="1" dirty="0" err="1"/>
              <a:t>Bunnsraat</a:t>
            </a:r>
            <a:r>
              <a:rPr lang="de-DE" sz="2200" b="1" dirty="0"/>
              <a:t> för </a:t>
            </a:r>
            <a:r>
              <a:rPr lang="de-DE" sz="2200" b="1" dirty="0" err="1"/>
              <a:t>Nedderdüütsch</a:t>
            </a:r>
            <a:r>
              <a:rPr lang="nds-DE" sz="2200" b="1" dirty="0"/>
              <a:t> (BfN)</a:t>
            </a:r>
            <a:r>
              <a:rPr lang="de-DE" sz="2200" b="1" dirty="0"/>
              <a:t> </a:t>
            </a:r>
            <a:r>
              <a:rPr lang="de-DE" sz="2200" dirty="0" err="1"/>
              <a:t>as</a:t>
            </a:r>
            <a:r>
              <a:rPr lang="de-DE" sz="2200" dirty="0"/>
              <a:t> </a:t>
            </a:r>
            <a:r>
              <a:rPr lang="nds-DE" sz="2200" dirty="0"/>
              <a:t>sprakenpolitsche Vertreden vun de Sprekergrupp</a:t>
            </a:r>
            <a:endParaRPr lang="de-DE" sz="2200" dirty="0"/>
          </a:p>
          <a:p>
            <a:pPr rtl="0"/>
            <a:r>
              <a:rPr lang="nds-DE" sz="2200" dirty="0"/>
              <a:t>- Elk Bunnsland </a:t>
            </a:r>
            <a:r>
              <a:rPr lang="de-DE" sz="2200" dirty="0"/>
              <a:t>(</a:t>
            </a:r>
            <a:r>
              <a:rPr lang="nds-DE" sz="2200" dirty="0"/>
              <a:t>+</a:t>
            </a:r>
            <a:r>
              <a:rPr lang="de-DE" sz="2200" dirty="0"/>
              <a:t> Plautdietschen) </a:t>
            </a:r>
            <a:r>
              <a:rPr lang="nds-DE" sz="2200" dirty="0"/>
              <a:t>twee Delegeerte</a:t>
            </a:r>
            <a:endParaRPr lang="de-DE" sz="2200" dirty="0"/>
          </a:p>
          <a:p>
            <a:pPr rtl="0"/>
            <a:r>
              <a:rPr lang="nds-DE" sz="2200" dirty="0"/>
              <a:t>- </a:t>
            </a:r>
            <a:r>
              <a:rPr lang="de-DE" sz="2200" dirty="0"/>
              <a:t>S</a:t>
            </a:r>
            <a:r>
              <a:rPr lang="nds-DE" sz="2200" dirty="0"/>
              <a:t>ie</a:t>
            </a:r>
            <a:r>
              <a:rPr lang="de-DE" sz="2200" dirty="0"/>
              <a:t>t 2017: </a:t>
            </a:r>
            <a:r>
              <a:rPr lang="nds-DE" sz="2200" b="1" dirty="0"/>
              <a:t>Nedderdüütschsekretariat</a:t>
            </a:r>
            <a:r>
              <a:rPr lang="de-DE" sz="2200" dirty="0"/>
              <a:t> </a:t>
            </a:r>
            <a:r>
              <a:rPr lang="nds-DE" sz="2200" dirty="0"/>
              <a:t>as Stöön </a:t>
            </a:r>
            <a:br>
              <a:rPr lang="nds-DE" sz="2200" dirty="0"/>
            </a:br>
            <a:r>
              <a:rPr lang="nds-DE" sz="2200" dirty="0"/>
              <a:t>för de Ümsetten vun de Spraakpolitik vun’n BfN</a:t>
            </a:r>
            <a:br>
              <a:rPr lang="nds-DE" sz="2200" dirty="0"/>
            </a:br>
            <a:r>
              <a:rPr lang="nds-DE" sz="2200" dirty="0"/>
              <a:t>- Föddert warrt dat vun dat Bunnsministerium för</a:t>
            </a:r>
            <a:br>
              <a:rPr lang="nds-DE" sz="2200" dirty="0"/>
            </a:br>
            <a:r>
              <a:rPr lang="nds-DE" sz="2200" dirty="0"/>
              <a:t>Binners un för Heimat (BMI)</a:t>
            </a:r>
            <a:br>
              <a:rPr lang="nds-DE" sz="2200" dirty="0"/>
            </a:br>
            <a:r>
              <a:rPr lang="nds-DE" sz="2200" dirty="0"/>
              <a:t>- Twee Gruppen Gaststatus: SONT (NL), Jöögd-</a:t>
            </a:r>
            <a:br>
              <a:rPr lang="nds-DE" sz="2200" dirty="0"/>
            </a:br>
            <a:r>
              <a:rPr lang="nds-DE" sz="2200" dirty="0"/>
              <a:t>vertreders (Thees Becker, Kevin Behrens)</a:t>
            </a:r>
            <a:endParaRPr lang="de-DE" sz="22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</a:t>
            </a:fld>
            <a:endParaRPr lang="de-DE" dirty="0"/>
          </a:p>
        </p:txBody>
      </p:sp>
      <p:pic>
        <p:nvPicPr>
          <p:cNvPr id="11" name="Grafik 10" descr="Ein Bild, das Kleidung, Person, Jeans, Mann enthält.&#10;&#10;Automatisch generierte Beschreibung">
            <a:extLst>
              <a:ext uri="{FF2B5EF4-FFF2-40B4-BE49-F238E27FC236}">
                <a16:creationId xmlns:a16="http://schemas.microsoft.com/office/drawing/2014/main" id="{FA75AE34-4499-93C7-D998-F6DBC598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607" y="3958021"/>
            <a:ext cx="4971393" cy="28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908686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Berliner Verkloren + neddersassenverkloren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4" y="2303028"/>
            <a:ext cx="9296112" cy="3961593"/>
          </a:xfrm>
        </p:spPr>
        <p:txBody>
          <a:bodyPr rtlCol="0">
            <a:noAutofit/>
          </a:bodyPr>
          <a:lstStyle>
            <a:defPPr>
              <a:defRPr lang="de-DE"/>
            </a:defPPr>
          </a:lstStyle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b="0" strike="noStrike" spc="-1" dirty="0">
                <a:solidFill>
                  <a:srgbClr val="1F2C8F"/>
                </a:solidFill>
                <a:latin typeface="Sabon Next LT"/>
              </a:rPr>
              <a:t>De Verklorens sammeln de Anliggens vun junge Lüüd, wat de Situatschoon vun Platt angeiht, utarbeidt in Warksteden:</a:t>
            </a: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spc="-1" dirty="0">
                <a:solidFill>
                  <a:srgbClr val="1F2C8F"/>
                </a:solidFill>
                <a:latin typeface="Sabon Next LT"/>
              </a:rPr>
              <a:t>Formuliert sünd Problemen, Wünsch, Födderns, wat beter maakt warrn mööt</a:t>
            </a:r>
            <a:endParaRPr lang="nds-DE" sz="20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spc="-1" dirty="0">
                <a:solidFill>
                  <a:srgbClr val="1F2C8F"/>
                </a:solidFill>
              </a:rPr>
              <a:t>Junge Lüüd, Plattsnackers un Interessierte, </a:t>
            </a:r>
            <a:r>
              <a:rPr lang="nds-DE" sz="2000" b="0" strike="noStrike" spc="-1" dirty="0">
                <a:solidFill>
                  <a:srgbClr val="1F2C8F"/>
                </a:solidFill>
                <a:latin typeface="Sabon Next LT"/>
              </a:rPr>
              <a:t>mööt dat lichter hebben de S</a:t>
            </a:r>
            <a:r>
              <a:rPr lang="de-DE" sz="2000" b="0" strike="noStrike" spc="-1" dirty="0">
                <a:solidFill>
                  <a:srgbClr val="1F2C8F"/>
                </a:solidFill>
                <a:latin typeface="Sabon Next LT"/>
              </a:rPr>
              <a:t>p</a:t>
            </a:r>
            <a:r>
              <a:rPr lang="nds-DE" sz="2000" b="0" strike="noStrike" spc="-1" dirty="0">
                <a:solidFill>
                  <a:srgbClr val="1F2C8F"/>
                </a:solidFill>
                <a:latin typeface="Sabon Next LT"/>
              </a:rPr>
              <a:t>raak bitaubehollen, </a:t>
            </a:r>
            <a:r>
              <a:rPr lang="nds-DE" sz="2000" spc="-1" dirty="0">
                <a:solidFill>
                  <a:srgbClr val="1F2C8F"/>
                </a:solidFill>
              </a:rPr>
              <a:t>un dat se sik apentlich un politsch seihn föhlen </a:t>
            </a:r>
            <a:endParaRPr lang="nds-DE" sz="20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spc="-1" dirty="0">
                <a:solidFill>
                  <a:srgbClr val="1F2C8F"/>
                </a:solidFill>
                <a:latin typeface="Sabon Next LT"/>
              </a:rPr>
              <a:t>Jüstemang de junge Generatschoon dröcht de Spraak in de Taukumst</a:t>
            </a:r>
            <a:endParaRPr lang="de-DE" sz="20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b="0" strike="noStrike" spc="-1" dirty="0">
                <a:solidFill>
                  <a:srgbClr val="1F2C8F"/>
                </a:solidFill>
                <a:latin typeface="Sabon Next LT"/>
              </a:rPr>
              <a:t>De Situatschoon un Anbotten för junge Lüüd sünd nich einfach un ok wenn ein Intress hett, is dat heel swor, sik intaubringen odder tau vernetten</a:t>
            </a:r>
            <a:endParaRPr lang="de-DE" sz="20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2000" b="0" strike="noStrike" spc="-1" dirty="0">
                <a:solidFill>
                  <a:srgbClr val="1F2C8F"/>
                </a:solidFill>
                <a:latin typeface="Sabon Next LT"/>
              </a:rPr>
              <a:t>Berliner Verkloren siet 2022, de Neddersassen-Verkloren </a:t>
            </a:r>
            <a:r>
              <a:rPr lang="nds-DE" sz="2000" b="0" strike="noStrike" spc="-1">
                <a:solidFill>
                  <a:srgbClr val="1F2C8F"/>
                </a:solidFill>
                <a:latin typeface="Sabon Next LT"/>
              </a:rPr>
              <a:t>vun 2023/24</a:t>
            </a:r>
            <a:endParaRPr lang="de-DE" sz="2000" b="0" strike="noStrike" spc="-1" dirty="0">
              <a:solidFill>
                <a:srgbClr val="1F2C8F"/>
              </a:solidFill>
              <a:latin typeface="Sabon Next 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30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A567A9-E2DC-A4D5-57B8-12927BDFB784}"/>
              </a:ext>
            </a:extLst>
          </p:cNvPr>
          <p:cNvSpPr txBox="1"/>
          <p:nvPr/>
        </p:nvSpPr>
        <p:spPr>
          <a:xfrm>
            <a:off x="1866900" y="6033788"/>
            <a:ext cx="937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ds-DE" sz="1200" dirty="0"/>
              <a:t>Berliner Verkloren: </a:t>
            </a:r>
            <a:r>
              <a:rPr lang="de-DE" sz="1200" dirty="0">
                <a:hlinkClick r:id="rId3"/>
              </a:rPr>
              <a:t>https://www.niederdeutschsekretariat.de/wp-content/uploads/2022/11/Berliner-Verkloren-Deutsch-und-Niederdeutsch.pdf</a:t>
            </a:r>
            <a:br>
              <a:rPr lang="nds-DE" sz="1200" dirty="0"/>
            </a:br>
            <a:r>
              <a:rPr lang="nds-DE" sz="1200" dirty="0"/>
              <a:t>Neddersassenverkloren: </a:t>
            </a:r>
            <a:r>
              <a:rPr lang="de-DE" sz="1200" dirty="0">
                <a:hlinkClick r:id="rId4"/>
              </a:rPr>
              <a:t>https://www.niederdeutschsekretariat.de/wp-content/uploads/2024/07/Neddersassen-Verkloren-2024.pdf</a:t>
            </a:r>
            <a:r>
              <a:rPr lang="nds-DE" sz="1200" dirty="0"/>
              <a:t> </a:t>
            </a:r>
            <a:endParaRPr lang="de-DE" sz="1200" dirty="0"/>
          </a:p>
        </p:txBody>
      </p:sp>
      <p:pic>
        <p:nvPicPr>
          <p:cNvPr id="6" name="Grafik 5" descr="Cursor mit einfarbiger Füllung">
            <a:extLst>
              <a:ext uri="{FF2B5EF4-FFF2-40B4-BE49-F238E27FC236}">
                <a16:creationId xmlns:a16="http://schemas.microsoft.com/office/drawing/2014/main" id="{91E58C55-80C7-735A-652E-4592D3E3B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13432" y="6084526"/>
            <a:ext cx="674264" cy="6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21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Problemen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3" y="2303028"/>
            <a:ext cx="9642954" cy="3961593"/>
          </a:xfrm>
        </p:spPr>
        <p:txBody>
          <a:bodyPr rtlCol="0">
            <a:normAutofit fontScale="92500" lnSpcReduction="10000"/>
          </a:bodyPr>
          <a:lstStyle>
            <a:defPPr>
              <a:defRPr lang="de-DE"/>
            </a:defPPr>
          </a:lstStyle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Utbu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vun dat medial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Anbott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as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qualitativ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hochw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ierd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ig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e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Medieninh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o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lten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op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Platt </a:t>
            </a:r>
            <a:r>
              <a:rPr lang="nds-DE" spc="-1" dirty="0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Stütt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för Content-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Creators</a:t>
            </a:r>
            <a:endParaRPr lang="de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T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au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gang t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au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de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Spraak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utbuen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ö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w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erall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‘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n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systematsch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Spraakanbott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för Anfängers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Interessierte in je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e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deen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Öller</a:t>
            </a:r>
            <a:endParaRPr lang="de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Utbillen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vun Plattdüütsch-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Liehrerslüüd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öwerall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utbuen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dör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Anreizen attraktiv maken för junge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Lüüd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; Anbott an de Unis verstarken un breider utbuen</a:t>
            </a:r>
            <a:endParaRPr lang="de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Plattdüütsche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Kultur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dör’n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Fonds ok för junge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Plattsnacker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s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beter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unbürokra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a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tscher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maken</a:t>
            </a:r>
            <a:endParaRPr lang="de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Vörde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i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len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vun Platt in’n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Berop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dütlich maken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periodschen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Kunktakt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to Politikers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hollen</a:t>
            </a:r>
            <a:endParaRPr lang="nds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pc="-1" dirty="0">
                <a:solidFill>
                  <a:srgbClr val="1F2C8F"/>
                </a:solidFill>
                <a:latin typeface="Sabon Next LT"/>
              </a:rPr>
              <a:t>Bispell: vörtrocken Instellen bi Plattkennissen (</a:t>
            </a:r>
            <a:r>
              <a:rPr lang="nds-DE" i="1" spc="-1" dirty="0">
                <a:solidFill>
                  <a:srgbClr val="1F2C8F"/>
                </a:solidFill>
                <a:latin typeface="Sabon Next LT"/>
              </a:rPr>
              <a:t>köst ok nix</a:t>
            </a:r>
            <a:r>
              <a:rPr lang="nds-DE" spc="-1" dirty="0">
                <a:solidFill>
                  <a:srgbClr val="1F2C8F"/>
                </a:solidFill>
                <a:latin typeface="Sabon Next LT"/>
              </a:rPr>
              <a:t>)</a:t>
            </a: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b="0" strike="noStrike" spc="-1" dirty="0">
                <a:solidFill>
                  <a:srgbClr val="1F2C8F"/>
                </a:solidFill>
                <a:latin typeface="Sabon Next LT"/>
              </a:rPr>
              <a:t>Platt mööt sik lohnen, vör allen in Touristik, Verwalten, Kulturarbeit is dat wichtig</a:t>
            </a: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b="0" strike="noStrike" spc="-1" dirty="0">
                <a:solidFill>
                  <a:srgbClr val="1F2C8F"/>
                </a:solidFill>
                <a:latin typeface="Sabon Next LT"/>
              </a:rPr>
              <a:t>Weg vun dat Ihrenamt, Plattarbeit mööt betahlt warrn</a:t>
            </a:r>
          </a:p>
          <a:p>
            <a:pPr marL="347400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b="0" strike="noStrike" spc="-1" dirty="0">
                <a:solidFill>
                  <a:srgbClr val="1F2C8F"/>
                </a:solidFill>
                <a:latin typeface="Sabon Next LT"/>
              </a:rPr>
              <a:t>Quo</a:t>
            </a:r>
            <a:r>
              <a:rPr lang="nds-DE" b="0" strike="noStrike" spc="-1" dirty="0">
                <a:solidFill>
                  <a:srgbClr val="1F2C8F"/>
                </a:solidFill>
                <a:latin typeface="Sabon Next LT"/>
              </a:rPr>
              <a:t>ot</a:t>
            </a:r>
            <a:r>
              <a:rPr lang="de-DE" b="0" strike="noStrike" spc="-1" dirty="0">
                <a:solidFill>
                  <a:srgbClr val="1F2C8F"/>
                </a:solidFill>
                <a:latin typeface="Sabon Next LT"/>
              </a:rPr>
              <a:t> för Platt-</a:t>
            </a:r>
            <a:r>
              <a:rPr lang="de-DE" b="0" strike="noStrike" spc="-1" dirty="0" err="1">
                <a:solidFill>
                  <a:srgbClr val="1F2C8F"/>
                </a:solidFill>
                <a:latin typeface="Sabon Next LT"/>
              </a:rPr>
              <a:t>Kumpetenzen</a:t>
            </a:r>
            <a:r>
              <a:rPr lang="de-DE" b="0" strike="noStrike" spc="-1" dirty="0">
                <a:solidFill>
                  <a:srgbClr val="1F2C8F"/>
                </a:solidFill>
                <a:latin typeface="Sabon Next LT"/>
              </a:rPr>
              <a:t> in de Verwalten</a:t>
            </a:r>
            <a:r>
              <a:rPr lang="nds-DE" b="0" strike="noStrike" spc="-1" dirty="0">
                <a:solidFill>
                  <a:srgbClr val="1F2C8F"/>
                </a:solidFill>
                <a:latin typeface="Sabon Next LT"/>
              </a:rPr>
              <a:t> (süh Wales)</a:t>
            </a:r>
            <a:endParaRPr lang="de-DE" b="0" strike="noStrike" spc="-1" dirty="0">
              <a:solidFill>
                <a:srgbClr val="1F2C8F"/>
              </a:solidFill>
              <a:latin typeface="Sabon Next 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515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D62608-F5E4-7EC0-5EF0-4F988D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Problemen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288BD9B8-D6A6-D55A-830D-4D3CC2DC3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0563" y="2303028"/>
            <a:ext cx="9642954" cy="3961593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Platt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as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Schoolfack</a:t>
            </a:r>
            <a:r>
              <a:rPr lang="nds-DE" spc="-1" dirty="0">
                <a:solidFill>
                  <a:srgbClr val="1F2C8F"/>
                </a:solidFill>
                <a:latin typeface="Sabon Next LT"/>
              </a:rPr>
              <a:t>; Platt kricht as Tweitspraak ümmers mihr Bedüden</a:t>
            </a:r>
            <a:endParaRPr lang="nds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pc="-1" dirty="0">
                <a:solidFill>
                  <a:srgbClr val="1F2C8F"/>
                </a:solidFill>
              </a:rPr>
              <a:t>Aver ok: </a:t>
            </a:r>
            <a:r>
              <a:rPr lang="de-DE" spc="-1" dirty="0">
                <a:solidFill>
                  <a:srgbClr val="1F2C8F"/>
                </a:solidFill>
              </a:rPr>
              <a:t>Plattdüütsch in Familien </a:t>
            </a:r>
            <a:r>
              <a:rPr lang="de-DE" spc="-1" dirty="0" err="1">
                <a:solidFill>
                  <a:srgbClr val="1F2C8F"/>
                </a:solidFill>
              </a:rPr>
              <a:t>föddern</a:t>
            </a:r>
            <a:r>
              <a:rPr lang="de-DE" spc="-1" dirty="0">
                <a:solidFill>
                  <a:srgbClr val="1F2C8F"/>
                </a:solidFill>
              </a:rPr>
              <a:t> o</a:t>
            </a:r>
            <a:r>
              <a:rPr lang="nds-DE" spc="-1" dirty="0">
                <a:solidFill>
                  <a:srgbClr val="1F2C8F"/>
                </a:solidFill>
              </a:rPr>
              <a:t>dde</a:t>
            </a:r>
            <a:r>
              <a:rPr lang="de-DE" spc="-1" dirty="0">
                <a:solidFill>
                  <a:srgbClr val="1F2C8F"/>
                </a:solidFill>
              </a:rPr>
              <a:t>r </a:t>
            </a:r>
            <a:r>
              <a:rPr lang="de-DE" spc="-1" dirty="0" err="1">
                <a:solidFill>
                  <a:srgbClr val="1F2C8F"/>
                </a:solidFill>
              </a:rPr>
              <a:t>plattdüütsche</a:t>
            </a:r>
            <a:r>
              <a:rPr lang="de-DE" spc="-1" dirty="0">
                <a:solidFill>
                  <a:srgbClr val="1F2C8F"/>
                </a:solidFill>
              </a:rPr>
              <a:t> Familien </a:t>
            </a:r>
            <a:r>
              <a:rPr lang="nds-DE" spc="-1" dirty="0">
                <a:solidFill>
                  <a:srgbClr val="1F2C8F"/>
                </a:solidFill>
              </a:rPr>
              <a:t>stütten</a:t>
            </a: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pc="-1" dirty="0">
                <a:solidFill>
                  <a:srgbClr val="1F2C8F"/>
                </a:solidFill>
              </a:rPr>
              <a:t>Platt mööt as Ierstspraak unbedingt wohrt bliewen un mihr warrn</a:t>
            </a:r>
            <a:endParaRPr lang="de-DE" spc="-1" dirty="0">
              <a:solidFill>
                <a:srgbClr val="1F2C8F"/>
              </a:solidFill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Föddern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vun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öwerregional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Uttuschen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vernetten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vun Interessierte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junge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Plattsnackers</a:t>
            </a:r>
            <a:endParaRPr lang="nds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Sit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in’n Rundfunkrat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Medienplattform för moderne,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plattdüütsche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Inho</a:t>
            </a:r>
            <a:r>
              <a:rPr lang="nds-DE" spc="-1" dirty="0">
                <a:solidFill>
                  <a:srgbClr val="1F2C8F"/>
                </a:solidFill>
                <a:latin typeface="Sabon Next LT"/>
              </a:rPr>
              <a:t>ld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en</a:t>
            </a: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Öwersicht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to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poli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e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tsche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Strukturen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un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Lüüd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, de e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i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n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ansnacken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kann, wenn dat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üm</a:t>
            </a:r>
            <a:r>
              <a:rPr lang="de-DE" sz="1800" b="0" strike="noStrike" spc="-1" dirty="0">
                <a:solidFill>
                  <a:srgbClr val="1F2C8F"/>
                </a:solidFill>
                <a:latin typeface="Sabon Next LT"/>
              </a:rPr>
              <a:t> Platt </a:t>
            </a:r>
            <a:r>
              <a:rPr lang="de-DE" sz="1800" b="0" strike="noStrike" spc="-1" dirty="0" err="1">
                <a:solidFill>
                  <a:srgbClr val="1F2C8F"/>
                </a:solidFill>
                <a:latin typeface="Sabon Next LT"/>
              </a:rPr>
              <a:t>geiht</a:t>
            </a: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; ok an de eigen Näs faten: Mihr Opkloren doröwer, wat Spraakpolitik is, ok vun’n BfN, woans se upbuut is un woans ein mitmaken kann</a:t>
            </a:r>
            <a:endParaRPr lang="de-DE" sz="1800" b="0" strike="noStrike" spc="-1" dirty="0">
              <a:solidFill>
                <a:srgbClr val="1F2C8F"/>
              </a:solidFill>
              <a:latin typeface="Sabon Next LT"/>
            </a:endParaRPr>
          </a:p>
          <a:p>
            <a:pPr marL="347400" indent="-347040">
              <a:lnSpc>
                <a:spcPct val="100000"/>
              </a:lnSpc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z="1800" b="0" strike="noStrike" spc="-1" dirty="0">
                <a:solidFill>
                  <a:srgbClr val="1F2C8F"/>
                </a:solidFill>
                <a:latin typeface="Sabon Next LT"/>
              </a:rPr>
              <a:t>Dor wo nödig, ok dat Nateiken vun de Charta anschuven un sik dorför insetten</a:t>
            </a:r>
          </a:p>
          <a:p>
            <a:pPr marL="685728" lvl="1" indent="-347040">
              <a:spcBef>
                <a:spcPts val="1001"/>
              </a:spcBef>
              <a:buClr>
                <a:srgbClr val="1F2C8F"/>
              </a:buClr>
              <a:buFont typeface="Arial"/>
              <a:buChar char="•"/>
            </a:pPr>
            <a:r>
              <a:rPr lang="nds-DE" spc="-1" dirty="0">
                <a:solidFill>
                  <a:srgbClr val="1F2C8F"/>
                </a:solidFill>
                <a:latin typeface="Sabon Next LT"/>
              </a:rPr>
              <a:t>Bispell: Neddersassen un Deilen vun Artikel 8 för de Billen</a:t>
            </a:r>
            <a:endParaRPr lang="de-DE" b="0" strike="noStrike" spc="-1" dirty="0">
              <a:solidFill>
                <a:srgbClr val="1F2C8F"/>
              </a:solidFill>
              <a:latin typeface="Sabon Next 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DCFAD14-1AAA-8CDA-A49B-523FD6C66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251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65394"/>
            <a:ext cx="7725746" cy="54179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sz="3600" b="1" dirty="0"/>
              <a:t>Nedderdüütschforum</a:t>
            </a:r>
            <a:endParaRPr lang="de-DE" dirty="0"/>
          </a:p>
        </p:txBody>
      </p:sp>
      <p:sp>
        <p:nvSpPr>
          <p:cNvPr id="14" name="Inhaltsplatzhalter 7">
            <a:extLst>
              <a:ext uri="{FF2B5EF4-FFF2-40B4-BE49-F238E27FC236}">
                <a16:creationId xmlns:a16="http://schemas.microsoft.com/office/drawing/2014/main" id="{749C7CD1-A9AA-49E3-6734-AD9546F2DF5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399" y="1981201"/>
            <a:ext cx="7305034" cy="4465638"/>
          </a:xfrm>
        </p:spPr>
        <p:txBody>
          <a:bodyPr rtlCol="0">
            <a:normAutofit fontScale="92500" lnSpcReduction="20000"/>
          </a:bodyPr>
          <a:lstStyle>
            <a:defPPr>
              <a:defRPr lang="de-DE"/>
            </a:defPPr>
          </a:lstStyle>
          <a:p>
            <a:pPr>
              <a:buFont typeface="Symbol" panose="05050102010706020507" pitchFamily="18" charset="2"/>
              <a:buChar char="-"/>
            </a:pPr>
            <a:r>
              <a:rPr lang="de-DE" sz="1900" dirty="0"/>
              <a:t>Gründen in </a:t>
            </a:r>
            <a:r>
              <a:rPr lang="de-DE" sz="1900" dirty="0" err="1"/>
              <a:t>Oktobermaant</a:t>
            </a:r>
            <a:r>
              <a:rPr lang="de-DE" sz="1900" dirty="0"/>
              <a:t> 2023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900" dirty="0"/>
              <a:t>Koppel </a:t>
            </a:r>
            <a:r>
              <a:rPr lang="de-DE" sz="1900" dirty="0" err="1"/>
              <a:t>ut</a:t>
            </a:r>
            <a:r>
              <a:rPr lang="de-DE" sz="1900" dirty="0"/>
              <a:t> </a:t>
            </a:r>
            <a:r>
              <a:rPr lang="de-DE" sz="1900" dirty="0" err="1"/>
              <a:t>upstünds</a:t>
            </a:r>
            <a:r>
              <a:rPr lang="de-DE" sz="1900" dirty="0"/>
              <a:t> 16 Studierenden </a:t>
            </a:r>
            <a:r>
              <a:rPr lang="de-DE" sz="1900" dirty="0" err="1"/>
              <a:t>un</a:t>
            </a:r>
            <a:r>
              <a:rPr lang="de-DE" sz="1900" dirty="0"/>
              <a:t> </a:t>
            </a:r>
            <a:r>
              <a:rPr lang="de-DE" sz="1900" dirty="0" err="1"/>
              <a:t>Lüüd</a:t>
            </a:r>
            <a:r>
              <a:rPr lang="de-DE" sz="1900" dirty="0"/>
              <a:t>, de </a:t>
            </a:r>
            <a:r>
              <a:rPr lang="de-DE" sz="1900" dirty="0" err="1"/>
              <a:t>Interess</a:t>
            </a:r>
            <a:r>
              <a:rPr lang="de-DE" sz="1900" dirty="0"/>
              <a:t> an de </a:t>
            </a:r>
            <a:r>
              <a:rPr lang="de-DE" sz="1900" dirty="0" err="1"/>
              <a:t>Spraak</a:t>
            </a:r>
            <a:r>
              <a:rPr lang="de-DE" sz="1900" dirty="0"/>
              <a:t> hebbt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1900" dirty="0" err="1"/>
              <a:t>Uttusk</a:t>
            </a:r>
            <a:r>
              <a:rPr lang="de-DE" sz="1900" dirty="0"/>
              <a:t> is </a:t>
            </a:r>
            <a:r>
              <a:rPr lang="de-DE" sz="1900" dirty="0" err="1"/>
              <a:t>up</a:t>
            </a:r>
            <a:r>
              <a:rPr lang="de-DE" sz="1900" dirty="0"/>
              <a:t> Platt, man of </a:t>
            </a:r>
            <a:r>
              <a:rPr lang="de-DE" sz="1900" dirty="0" err="1"/>
              <a:t>un</a:t>
            </a:r>
            <a:r>
              <a:rPr lang="de-DE" sz="1900" dirty="0"/>
              <a:t> to ok </a:t>
            </a:r>
            <a:r>
              <a:rPr lang="de-DE" sz="1900" dirty="0" err="1"/>
              <a:t>Hoogdüütsk</a:t>
            </a:r>
            <a:r>
              <a:rPr lang="de-DE" sz="1900" dirty="0"/>
              <a:t> → </a:t>
            </a:r>
            <a:r>
              <a:rPr lang="de-DE" sz="1900" dirty="0" err="1"/>
              <a:t>enkelt</a:t>
            </a:r>
            <a:r>
              <a:rPr lang="de-DE" sz="1900" dirty="0"/>
              <a:t> </a:t>
            </a:r>
            <a:r>
              <a:rPr lang="de-DE" sz="1900" dirty="0" err="1"/>
              <a:t>Liddmaten</a:t>
            </a:r>
            <a:r>
              <a:rPr lang="de-DE" sz="1900" dirty="0"/>
              <a:t> mit passiv </a:t>
            </a:r>
            <a:r>
              <a:rPr lang="de-DE" sz="1900" dirty="0" err="1"/>
              <a:t>Spraakkompetenz</a:t>
            </a:r>
            <a:endParaRPr lang="de-DE" sz="1900" dirty="0"/>
          </a:p>
          <a:p>
            <a:pPr>
              <a:buFont typeface="Symbol" panose="05050102010706020507" pitchFamily="18" charset="2"/>
              <a:buChar char="-"/>
            </a:pPr>
            <a:r>
              <a:rPr lang="de-DE" sz="1900" dirty="0" err="1"/>
              <a:t>Utdruck</a:t>
            </a:r>
            <a:r>
              <a:rPr lang="de-DE" sz="1900" dirty="0"/>
              <a:t> van de Will → </a:t>
            </a:r>
            <a:r>
              <a:rPr lang="de-DE" sz="1900" dirty="0" err="1"/>
              <a:t>Plattdüütsk</a:t>
            </a:r>
            <a:r>
              <a:rPr lang="de-DE" sz="1900" dirty="0"/>
              <a:t> in de Uni-</a:t>
            </a:r>
            <a:r>
              <a:rPr lang="de-DE" sz="1900" dirty="0" err="1"/>
              <a:t>Olldag</a:t>
            </a:r>
            <a:r>
              <a:rPr lang="de-DE" sz="1900" dirty="0"/>
              <a:t> </a:t>
            </a:r>
            <a:r>
              <a:rPr lang="de-DE" sz="1900" dirty="0" err="1"/>
              <a:t>intobrengen</a:t>
            </a:r>
            <a:endParaRPr lang="de-DE" sz="19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1900" dirty="0" err="1"/>
              <a:t>Organiseren</a:t>
            </a:r>
            <a:r>
              <a:rPr lang="de-DE" sz="1900" dirty="0"/>
              <a:t> van </a:t>
            </a:r>
            <a:r>
              <a:rPr lang="de-DE" sz="1900" dirty="0" err="1"/>
              <a:t>egen</a:t>
            </a:r>
            <a:r>
              <a:rPr lang="de-DE" sz="1900" dirty="0"/>
              <a:t> Veranstalten </a:t>
            </a:r>
            <a:r>
              <a:rPr lang="de-DE" sz="1900" dirty="0" err="1"/>
              <a:t>un</a:t>
            </a:r>
            <a:r>
              <a:rPr lang="de-DE" sz="1900" dirty="0"/>
              <a:t> Projekten an de Uni of in de Region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900" dirty="0" err="1"/>
              <a:t>Informeren</a:t>
            </a:r>
            <a:r>
              <a:rPr lang="de-DE" sz="1900" dirty="0"/>
              <a:t> </a:t>
            </a:r>
            <a:r>
              <a:rPr lang="de-DE" sz="1900" dirty="0" err="1"/>
              <a:t>över</a:t>
            </a:r>
            <a:r>
              <a:rPr lang="de-DE" sz="1900" dirty="0"/>
              <a:t> de Strukturen in </a:t>
            </a:r>
            <a:r>
              <a:rPr lang="de-DE" sz="1900" dirty="0" err="1"/>
              <a:t>Nedersassen</a:t>
            </a:r>
            <a:r>
              <a:rPr lang="de-DE" sz="1900" dirty="0"/>
              <a:t> </a:t>
            </a:r>
            <a:r>
              <a:rPr lang="de-DE" sz="1900" dirty="0" err="1"/>
              <a:t>un</a:t>
            </a:r>
            <a:r>
              <a:rPr lang="de-DE" sz="1900" dirty="0"/>
              <a:t> </a:t>
            </a:r>
            <a:r>
              <a:rPr lang="de-DE" sz="1900" dirty="0" err="1"/>
              <a:t>Düütskland</a:t>
            </a:r>
            <a:r>
              <a:rPr lang="de-DE" sz="1900" dirty="0"/>
              <a:t>, de al daar sünd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1900" dirty="0" err="1"/>
              <a:t>Deelnehmen</a:t>
            </a:r>
            <a:r>
              <a:rPr lang="de-DE" sz="1900" dirty="0"/>
              <a:t> an de Veranstalten van dat </a:t>
            </a:r>
            <a:r>
              <a:rPr lang="de-DE" sz="1900" dirty="0" err="1"/>
              <a:t>Nedderdüütschsekretariat</a:t>
            </a:r>
            <a:r>
              <a:rPr lang="de-DE" sz="1900" dirty="0"/>
              <a:t> </a:t>
            </a:r>
            <a:r>
              <a:rPr lang="de-DE" sz="1900" dirty="0" err="1"/>
              <a:t>un</a:t>
            </a:r>
            <a:r>
              <a:rPr lang="de-DE" sz="1900" dirty="0"/>
              <a:t> </a:t>
            </a:r>
            <a:r>
              <a:rPr lang="de-DE" sz="1900" dirty="0" err="1"/>
              <a:t>anner</a:t>
            </a:r>
            <a:r>
              <a:rPr lang="de-DE" sz="1900" dirty="0"/>
              <a:t> Veranstalten van </a:t>
            </a:r>
            <a:r>
              <a:rPr lang="de-DE" sz="1900" dirty="0" err="1"/>
              <a:t>Nedderdüütsch</a:t>
            </a:r>
            <a:r>
              <a:rPr lang="de-DE" sz="1900" dirty="0"/>
              <a:t>-Akteuren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1900" dirty="0" err="1"/>
              <a:t>Kennenlehren</a:t>
            </a:r>
            <a:r>
              <a:rPr lang="de-DE" sz="1900" dirty="0"/>
              <a:t> van </a:t>
            </a:r>
            <a:r>
              <a:rPr lang="de-DE" sz="1900" dirty="0" err="1"/>
              <a:t>Nedderdüütsch</a:t>
            </a:r>
            <a:r>
              <a:rPr lang="de-DE" sz="1900" dirty="0"/>
              <a:t>-Kulturveranstalten → </a:t>
            </a:r>
            <a:r>
              <a:rPr lang="de-DE" sz="1900" dirty="0" err="1"/>
              <a:t>Visiet</a:t>
            </a:r>
            <a:r>
              <a:rPr lang="de-DE" sz="1900" dirty="0"/>
              <a:t> </a:t>
            </a:r>
            <a:r>
              <a:rPr lang="de-DE" sz="1900" dirty="0" err="1"/>
              <a:t>bi‘n</a:t>
            </a:r>
            <a:r>
              <a:rPr lang="de-DE" sz="1900" dirty="0"/>
              <a:t> </a:t>
            </a:r>
            <a:r>
              <a:rPr lang="de-DE" sz="1900" dirty="0" err="1"/>
              <a:t>nedderdüütsch</a:t>
            </a:r>
            <a:r>
              <a:rPr lang="de-DE" sz="1900" dirty="0"/>
              <a:t> Theater bi dat </a:t>
            </a:r>
            <a:r>
              <a:rPr lang="de-DE" sz="1900" dirty="0" err="1"/>
              <a:t>Ollnborgske</a:t>
            </a:r>
            <a:r>
              <a:rPr lang="de-DE" sz="1900" dirty="0"/>
              <a:t> Staatstheater</a:t>
            </a:r>
          </a:p>
          <a:p>
            <a:pPr marL="285750" indent="-285750" rtl="0">
              <a:buFontTx/>
              <a:buChar char="-"/>
            </a:pPr>
            <a:endParaRPr lang="nds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507462-115E-6D88-04F6-4C5F3D92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0886">
            <a:off x="8483438" y="1512967"/>
            <a:ext cx="3099826" cy="30998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B2B620-F24E-526F-90EF-4F136D689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6157">
            <a:off x="8337625" y="4227149"/>
            <a:ext cx="3792375" cy="21338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23ADF31-B3C4-6369-5241-ADFD814DA6BB}"/>
              </a:ext>
            </a:extLst>
          </p:cNvPr>
          <p:cNvSpPr txBox="1"/>
          <p:nvPr/>
        </p:nvSpPr>
        <p:spPr>
          <a:xfrm>
            <a:off x="9460525" y="6561221"/>
            <a:ext cx="2714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202C8F"/>
                </a:solidFill>
              </a:rPr>
              <a:t>Universität Oldenburg / Daniel Schmidt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08B4511-3539-7495-6933-8261C7560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0906">
            <a:off x="9103914" y="520900"/>
            <a:ext cx="1808812" cy="15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11" y="91070"/>
            <a:ext cx="8961121" cy="1863853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Vernettensdrapen</a:t>
            </a:r>
            <a:br>
              <a:rPr lang="nds-DE" dirty="0"/>
            </a:br>
            <a:r>
              <a:rPr lang="de-DE" sz="1800" dirty="0"/>
              <a:t>Vielfalt zwischen den Meeren</a:t>
            </a:r>
            <a:r>
              <a:rPr lang="nds-DE" sz="1800" dirty="0"/>
              <a:t>, </a:t>
            </a:r>
            <a:r>
              <a:rPr lang="de-DE" sz="1800" dirty="0"/>
              <a:t>19.-23. Juli 2024</a:t>
            </a:r>
            <a:br>
              <a:rPr lang="nds-DE" sz="1800" dirty="0"/>
            </a:br>
            <a:r>
              <a:rPr lang="nds-DE" sz="1800" dirty="0"/>
              <a:t>in Flensborg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34</a:t>
            </a:fld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03028"/>
            <a:ext cx="4698124" cy="3902280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marL="285750" indent="-285750" rtl="0">
              <a:buFontTx/>
              <a:buChar char="-"/>
            </a:pPr>
            <a:r>
              <a:rPr lang="de-DE" dirty="0"/>
              <a:t>J</a:t>
            </a:r>
            <a:r>
              <a:rPr lang="nds-DE" dirty="0"/>
              <a:t>unge Utwussene ut all autochthone Gruppen in Düütschland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Minnerheiden/Gruppen kennenlehren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Nettwarken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Warksteden to Identität, Kummunikatschoon, Sülvstbehöövden</a:t>
            </a:r>
          </a:p>
          <a:p>
            <a:pPr marL="285750" indent="-285750" rtl="0">
              <a:buFontTx/>
              <a:buChar char="-"/>
            </a:pPr>
            <a:r>
              <a:rPr lang="nds-DE" dirty="0"/>
              <a:t>Malen:</a:t>
            </a:r>
            <a:br>
              <a:rPr lang="nds-DE" dirty="0"/>
            </a:br>
            <a:r>
              <a:rPr lang="nds-DE" dirty="0"/>
              <a:t>- Starken un Finnen vun de egen Identität</a:t>
            </a:r>
            <a:br>
              <a:rPr lang="nds-DE" dirty="0"/>
            </a:br>
            <a:r>
              <a:rPr lang="nds-DE" dirty="0"/>
              <a:t>- Resilienz gegenöver de Mehrheitssellschop avers ok bi binnere G</a:t>
            </a:r>
            <a:r>
              <a:rPr lang="de-DE" dirty="0"/>
              <a:t>r</a:t>
            </a:r>
            <a:r>
              <a:rPr lang="nds-DE" dirty="0"/>
              <a:t>uppenkunflikten</a:t>
            </a:r>
            <a:br>
              <a:rPr lang="nds-DE" dirty="0"/>
            </a:br>
            <a:r>
              <a:rPr lang="nds-DE" dirty="0"/>
              <a:t>- Self-Empowerment in’n Utdruck vun sik sülvens</a:t>
            </a:r>
          </a:p>
        </p:txBody>
      </p:sp>
      <p:pic>
        <p:nvPicPr>
          <p:cNvPr id="7" name="Grafik 6" descr="Ein Bild, das draußen, Baum, Person, Gras enthält.&#10;&#10;Automatisch generierte Beschreibung">
            <a:extLst>
              <a:ext uri="{FF2B5EF4-FFF2-40B4-BE49-F238E27FC236}">
                <a16:creationId xmlns:a16="http://schemas.microsoft.com/office/drawing/2014/main" id="{017A9FB4-C9F2-B81C-5691-CDB08544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6046">
            <a:off x="7788422" y="884116"/>
            <a:ext cx="3860331" cy="2574359"/>
          </a:xfrm>
          <a:prstGeom prst="rect">
            <a:avLst/>
          </a:prstGeom>
        </p:spPr>
      </p:pic>
      <p:pic>
        <p:nvPicPr>
          <p:cNvPr id="9" name="Grafik 8" descr="Ein Bild, das Kleidung, Person, Text, Mann enthält.&#10;&#10;Automatisch generierte Beschreibung">
            <a:extLst>
              <a:ext uri="{FF2B5EF4-FFF2-40B4-BE49-F238E27FC236}">
                <a16:creationId xmlns:a16="http://schemas.microsoft.com/office/drawing/2014/main" id="{A2665514-28FF-4589-F08E-FBC73EF9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8280">
            <a:off x="5845723" y="2811384"/>
            <a:ext cx="3790342" cy="2368964"/>
          </a:xfrm>
          <a:prstGeom prst="rect">
            <a:avLst/>
          </a:prstGeom>
        </p:spPr>
      </p:pic>
      <p:pic>
        <p:nvPicPr>
          <p:cNvPr id="11" name="Grafik 10" descr="Ein Bild, das Gras, Wolke, draußen, Himmel enthält.&#10;&#10;Automatisch generierte Beschreibung">
            <a:extLst>
              <a:ext uri="{FF2B5EF4-FFF2-40B4-BE49-F238E27FC236}">
                <a16:creationId xmlns:a16="http://schemas.microsoft.com/office/drawing/2014/main" id="{0111B9E7-56D6-ADD6-EE30-0AD9A62DBE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07" r="23138"/>
          <a:stretch/>
        </p:blipFill>
        <p:spPr>
          <a:xfrm rot="265735">
            <a:off x="8076591" y="4230526"/>
            <a:ext cx="3617801" cy="226643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4A51EBF-CA3B-D264-85B2-A5FC96684BBF}"/>
              </a:ext>
            </a:extLst>
          </p:cNvPr>
          <p:cNvSpPr txBox="1"/>
          <p:nvPr/>
        </p:nvSpPr>
        <p:spPr>
          <a:xfrm>
            <a:off x="9182100" y="6581001"/>
            <a:ext cx="182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ds-DE" sz="1200" dirty="0">
                <a:solidFill>
                  <a:srgbClr val="202C8F"/>
                </a:solidFill>
              </a:rPr>
              <a:t>Foto1+2: </a:t>
            </a:r>
            <a:r>
              <a:rPr lang="de-DE" sz="1200" dirty="0">
                <a:solidFill>
                  <a:srgbClr val="202C8F"/>
                </a:solidFill>
              </a:rPr>
              <a:t>Tim Riediger</a:t>
            </a:r>
          </a:p>
        </p:txBody>
      </p:sp>
    </p:spTree>
    <p:extLst>
      <p:ext uri="{BB962C8B-B14F-4D97-AF65-F5344CB8AC3E}">
        <p14:creationId xmlns:p14="http://schemas.microsoft.com/office/powerpoint/2010/main" val="69942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11" y="91071"/>
            <a:ext cx="8961121" cy="128815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Thinktank</a:t>
            </a:r>
            <a:endParaRPr lang="de-DE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35</a:t>
            </a:fld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676400"/>
            <a:ext cx="6386414" cy="4528908"/>
          </a:xfrm>
        </p:spPr>
        <p:txBody>
          <a:bodyPr rtlCol="0">
            <a:normAutofit fontScale="92500" lnSpcReduction="10000"/>
          </a:bodyPr>
          <a:lstStyle>
            <a:defPPr>
              <a:defRPr lang="de-DE"/>
            </a:defPPr>
          </a:lstStyle>
          <a:p>
            <a:pPr marL="285750" indent="-285750" rtl="0">
              <a:buFontTx/>
              <a:buChar char="-"/>
            </a:pPr>
            <a:r>
              <a:rPr lang="de-DE" dirty="0"/>
              <a:t>3. Maal in </a:t>
            </a:r>
            <a:r>
              <a:rPr lang="de-DE" dirty="0" err="1"/>
              <a:t>Kooperatschoon</a:t>
            </a:r>
            <a:r>
              <a:rPr lang="de-DE" dirty="0"/>
              <a:t> mit dat </a:t>
            </a:r>
            <a:r>
              <a:rPr lang="de-DE" dirty="0" err="1"/>
              <a:t>Lännerzentrum</a:t>
            </a:r>
            <a:r>
              <a:rPr lang="de-DE" dirty="0"/>
              <a:t> för </a:t>
            </a:r>
            <a:r>
              <a:rPr lang="de-DE" dirty="0" err="1"/>
              <a:t>Nedderdüütsch</a:t>
            </a:r>
            <a:r>
              <a:rPr lang="de-DE" dirty="0"/>
              <a:t>(</a:t>
            </a:r>
            <a:r>
              <a:rPr lang="de-DE" dirty="0" err="1"/>
              <a:t>LzN</a:t>
            </a:r>
            <a:r>
              <a:rPr lang="de-DE" dirty="0"/>
              <a:t>)</a:t>
            </a:r>
          </a:p>
          <a:p>
            <a:pPr marL="285750" indent="-285750" rtl="0">
              <a:buFontTx/>
              <a:buChar char="-"/>
            </a:pPr>
            <a:r>
              <a:rPr lang="de-DE" dirty="0"/>
              <a:t>15 </a:t>
            </a:r>
            <a:r>
              <a:rPr lang="de-DE" dirty="0" err="1"/>
              <a:t>bit</a:t>
            </a:r>
            <a:r>
              <a:rPr lang="de-DE" dirty="0"/>
              <a:t> 30 </a:t>
            </a:r>
            <a:r>
              <a:rPr lang="de-DE" dirty="0" err="1"/>
              <a:t>Lüüd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verscheden</a:t>
            </a:r>
            <a:r>
              <a:rPr lang="de-DE" dirty="0"/>
              <a:t> Platt-Generationen sünd daar </a:t>
            </a:r>
            <a:r>
              <a:rPr lang="de-DE" dirty="0" err="1"/>
              <a:t>tohoopkomen</a:t>
            </a:r>
            <a:endParaRPr lang="de-DE" dirty="0"/>
          </a:p>
          <a:p>
            <a:pPr marL="285750" indent="-285750" rtl="0">
              <a:buFontTx/>
              <a:buChar char="-"/>
            </a:pPr>
            <a:r>
              <a:rPr lang="de-DE" dirty="0"/>
              <a:t>Impuls </a:t>
            </a:r>
            <a:r>
              <a:rPr lang="de-DE" dirty="0" err="1"/>
              <a:t>över</a:t>
            </a:r>
            <a:r>
              <a:rPr lang="de-DE" dirty="0"/>
              <a:t> de Strategien </a:t>
            </a:r>
            <a:r>
              <a:rPr lang="de-DE" dirty="0" err="1"/>
              <a:t>to‘n</a:t>
            </a:r>
            <a:r>
              <a:rPr lang="de-DE" dirty="0"/>
              <a:t> </a:t>
            </a:r>
            <a:r>
              <a:rPr lang="de-DE" dirty="0" err="1"/>
              <a:t>Opstellen</a:t>
            </a:r>
            <a:r>
              <a:rPr lang="de-DE" dirty="0"/>
              <a:t> van Image-</a:t>
            </a:r>
            <a:r>
              <a:rPr lang="de-DE" dirty="0" err="1"/>
              <a:t>Kampanjen</a:t>
            </a:r>
            <a:r>
              <a:rPr lang="de-DE" dirty="0"/>
              <a:t> för Platt</a:t>
            </a:r>
          </a:p>
          <a:p>
            <a:pPr marL="285750" indent="-285750" rtl="0">
              <a:buFontTx/>
              <a:buChar char="-"/>
            </a:pPr>
            <a:r>
              <a:rPr lang="de-DE" dirty="0" err="1"/>
              <a:t>Warkkoppels</a:t>
            </a:r>
            <a:r>
              <a:rPr lang="de-DE" dirty="0"/>
              <a:t> mit </a:t>
            </a:r>
            <a:r>
              <a:rPr lang="de-DE" dirty="0" err="1"/>
              <a:t>verscheden</a:t>
            </a:r>
            <a:r>
              <a:rPr lang="de-DE" dirty="0"/>
              <a:t> </a:t>
            </a:r>
            <a:r>
              <a:rPr lang="de-DE" dirty="0" err="1"/>
              <a:t>Kampanjen</a:t>
            </a:r>
            <a:r>
              <a:rPr lang="de-DE" dirty="0"/>
              <a:t>-Ideen, de </a:t>
            </a:r>
            <a:r>
              <a:rPr lang="de-DE" dirty="0" err="1"/>
              <a:t>achteran</a:t>
            </a:r>
            <a:r>
              <a:rPr lang="de-DE" dirty="0"/>
              <a:t> </a:t>
            </a:r>
            <a:r>
              <a:rPr lang="de-DE" dirty="0" err="1"/>
              <a:t>vörstellt</a:t>
            </a:r>
            <a:r>
              <a:rPr lang="de-DE" dirty="0"/>
              <a:t> </a:t>
            </a:r>
            <a:r>
              <a:rPr lang="de-DE" dirty="0" err="1"/>
              <a:t>wurrn</a:t>
            </a:r>
            <a:endParaRPr lang="de-DE" dirty="0"/>
          </a:p>
          <a:p>
            <a:pPr marL="285750" indent="-285750" rtl="0">
              <a:buFontTx/>
              <a:buChar char="-"/>
            </a:pPr>
            <a:r>
              <a:rPr lang="de-DE" dirty="0"/>
              <a:t>Malen:</a:t>
            </a:r>
          </a:p>
          <a:p>
            <a:pPr marL="569214" lvl="1" indent="-285750">
              <a:buFontTx/>
              <a:buChar char="-"/>
            </a:pPr>
            <a:r>
              <a:rPr lang="de-DE" dirty="0"/>
              <a:t>In </a:t>
            </a:r>
            <a:r>
              <a:rPr lang="de-DE" dirty="0" err="1"/>
              <a:t>Kuntakt</a:t>
            </a:r>
            <a:r>
              <a:rPr lang="de-DE" dirty="0"/>
              <a:t> </a:t>
            </a:r>
            <a:r>
              <a:rPr lang="de-DE" dirty="0" err="1"/>
              <a:t>komen</a:t>
            </a:r>
            <a:r>
              <a:rPr lang="de-DE" dirty="0"/>
              <a:t> mit </a:t>
            </a:r>
            <a:r>
              <a:rPr lang="de-DE" dirty="0" err="1"/>
              <a:t>anner</a:t>
            </a:r>
            <a:r>
              <a:rPr lang="de-DE" dirty="0"/>
              <a:t> </a:t>
            </a:r>
            <a:r>
              <a:rPr lang="de-DE" dirty="0" err="1"/>
              <a:t>Lüüd</a:t>
            </a:r>
            <a:endParaRPr lang="de-DE" dirty="0"/>
          </a:p>
          <a:p>
            <a:pPr marL="569214" lvl="1" indent="-285750">
              <a:buFontTx/>
              <a:buChar char="-"/>
            </a:pPr>
            <a:r>
              <a:rPr lang="de-DE" dirty="0" err="1"/>
              <a:t>Upbo</a:t>
            </a:r>
            <a:r>
              <a:rPr lang="de-DE" dirty="0"/>
              <a:t> vun en </a:t>
            </a:r>
            <a:r>
              <a:rPr lang="de-DE" dirty="0" err="1"/>
              <a:t>Nettwark</a:t>
            </a:r>
            <a:r>
              <a:rPr lang="de-DE" dirty="0"/>
              <a:t> </a:t>
            </a:r>
            <a:r>
              <a:rPr lang="de-DE" dirty="0" err="1"/>
              <a:t>för‘t</a:t>
            </a:r>
            <a:r>
              <a:rPr lang="de-DE" dirty="0"/>
              <a:t> </a:t>
            </a:r>
            <a:r>
              <a:rPr lang="de-DE" dirty="0" err="1"/>
              <a:t>Dörchföhren</a:t>
            </a:r>
            <a:r>
              <a:rPr lang="de-DE" dirty="0"/>
              <a:t> vun </a:t>
            </a:r>
            <a:r>
              <a:rPr lang="de-DE" dirty="0" err="1"/>
              <a:t>gemeensam</a:t>
            </a:r>
            <a:r>
              <a:rPr lang="de-DE" dirty="0"/>
              <a:t> Projekten</a:t>
            </a:r>
          </a:p>
          <a:p>
            <a:pPr marL="569214" lvl="1" indent="-285750">
              <a:buFontTx/>
              <a:buChar char="-"/>
            </a:pPr>
            <a:r>
              <a:rPr lang="nds-DE" dirty="0"/>
              <a:t>Self-Empowerment</a:t>
            </a:r>
            <a:r>
              <a:rPr lang="de-DE" dirty="0"/>
              <a:t>, an de Ideen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Kampanjen</a:t>
            </a:r>
            <a:r>
              <a:rPr lang="de-DE" dirty="0"/>
              <a:t> wieder to </a:t>
            </a:r>
            <a:r>
              <a:rPr lang="de-DE" dirty="0" err="1"/>
              <a:t>arbeiden</a:t>
            </a:r>
            <a:br>
              <a:rPr lang="de-DE" dirty="0"/>
            </a:br>
            <a:endParaRPr lang="nds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C17039-8C81-CD95-585B-75267C29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8429">
            <a:off x="7623821" y="908500"/>
            <a:ext cx="4326822" cy="24409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9C7C10-47CF-37F4-8D55-3781C4292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8288">
            <a:off x="7076518" y="3483524"/>
            <a:ext cx="4817188" cy="26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4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3213716" cy="3785280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Weest vun harten bedankt</a:t>
            </a:r>
            <a:br>
              <a:rPr lang="nds-DE" dirty="0"/>
            </a:br>
            <a:br>
              <a:rPr lang="nds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3813606"/>
            <a:ext cx="5715000" cy="223464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nds-DE" dirty="0"/>
          </a:p>
          <a:p>
            <a:pPr rtl="0"/>
            <a:endParaRPr lang="nds-DE" dirty="0"/>
          </a:p>
          <a:p>
            <a:pPr rtl="0"/>
            <a:endParaRPr lang="nds-DE" dirty="0"/>
          </a:p>
          <a:p>
            <a:pPr rtl="0"/>
            <a:endParaRPr lang="nds-DE" dirty="0"/>
          </a:p>
          <a:p>
            <a:pPr rtl="0"/>
            <a:r>
              <a:rPr lang="de-DE" dirty="0"/>
              <a:t>www.</a:t>
            </a:r>
            <a:r>
              <a:rPr lang="nds-DE" dirty="0"/>
              <a:t>niederdeutschsekretariat.de</a:t>
            </a:r>
            <a:endParaRPr lang="de-DE" dirty="0"/>
          </a:p>
        </p:txBody>
      </p:sp>
      <p:pic>
        <p:nvPicPr>
          <p:cNvPr id="5" name="Grafik 4" descr="Ein Bild, das Grafiken, Grafikdesign, Schrift, Logo enthält.&#10;&#10;Automatisch generierte Beschreibung">
            <a:extLst>
              <a:ext uri="{FF2B5EF4-FFF2-40B4-BE49-F238E27FC236}">
                <a16:creationId xmlns:a16="http://schemas.microsoft.com/office/drawing/2014/main" id="{3B81D1E6-7CE3-CEC8-1E40-F0ABF8D65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509" y="1292905"/>
            <a:ext cx="2520701" cy="25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49" y="202521"/>
            <a:ext cx="9879437" cy="9808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Sprakencharta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2331958"/>
            <a:ext cx="8715941" cy="3704266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sz="2000" dirty="0"/>
              <a:t>- De Europääsche Charta vun de Regional- oder Minnerheidenspraken is en völkerrechtlich Afkamen vun’n Europaraat, dat 1999 in Kraft treden is.</a:t>
            </a:r>
            <a:endParaRPr lang="de-DE" sz="2000" dirty="0"/>
          </a:p>
          <a:p>
            <a:pPr rtl="0"/>
            <a:r>
              <a:rPr lang="de-DE" sz="2000" dirty="0"/>
              <a:t>- </a:t>
            </a:r>
            <a:r>
              <a:rPr lang="nds-DE" sz="2000" dirty="0"/>
              <a:t>Maal vun de Charta: Schuul un Föddern vun Regional- un Minnerheidenspraken in Europa för de Bewohren vun de spraakliche un kulturelle Veelfoolt in Europa. </a:t>
            </a:r>
          </a:p>
          <a:p>
            <a:pPr rtl="0"/>
            <a:r>
              <a:rPr lang="de-DE" sz="2000" dirty="0"/>
              <a:t>- </a:t>
            </a:r>
            <a:r>
              <a:rPr lang="nds-DE" sz="2000" dirty="0"/>
              <a:t>In Düütschland sünd söven Spraken dör de Sprakencharta schuult:</a:t>
            </a:r>
            <a:br>
              <a:rPr lang="nds-DE" sz="2000" dirty="0"/>
            </a:br>
            <a:br>
              <a:rPr lang="nds-DE" sz="2000" dirty="0"/>
            </a:br>
            <a:r>
              <a:rPr lang="nds-DE" sz="2000" dirty="0"/>
              <a:t>	- De söss Minnerheidenspraken: Däänsch, Noordfreesch un 	Saterfreesch, Böversoorbsch un Neddersoorbsch un Romanes</a:t>
            </a:r>
            <a:br>
              <a:rPr lang="nds-DE" sz="2000" dirty="0"/>
            </a:br>
            <a:r>
              <a:rPr lang="de-DE" sz="2000" dirty="0"/>
              <a:t>	- </a:t>
            </a:r>
            <a:r>
              <a:rPr lang="nds-DE" sz="2000" dirty="0"/>
              <a:t>As ok uns Regionalspraak Nedderdüütsch</a:t>
            </a:r>
            <a:endParaRPr lang="de-DE" sz="2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95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49" y="202521"/>
            <a:ext cx="9879437" cy="9808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Sprakencharta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2331958"/>
            <a:ext cx="8715941" cy="3704266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- Elk Land kann de Verplichtens so utsöken, dat se för de Sprekers:chen un de Situatschoon passlich sünd. </a:t>
            </a:r>
          </a:p>
          <a:p>
            <a:pPr rtl="0"/>
            <a:r>
              <a:rPr lang="nds-DE" dirty="0"/>
              <a:t>- </a:t>
            </a:r>
            <a:r>
              <a:rPr lang="de-DE" b="1" dirty="0"/>
              <a:t>5 </a:t>
            </a:r>
            <a:r>
              <a:rPr lang="nds-DE" b="1" dirty="0"/>
              <a:t>Deel</a:t>
            </a:r>
            <a:r>
              <a:rPr lang="de-DE" b="1" dirty="0"/>
              <a:t> III-Län</a:t>
            </a:r>
            <a:r>
              <a:rPr lang="nds-DE" b="1" dirty="0"/>
              <a:t>n</a:t>
            </a:r>
            <a:r>
              <a:rPr lang="de-DE" b="1" dirty="0"/>
              <a:t>er</a:t>
            </a:r>
            <a:r>
              <a:rPr lang="nds-DE" dirty="0"/>
              <a:t>:</a:t>
            </a:r>
            <a:endParaRPr lang="de-DE" dirty="0"/>
          </a:p>
          <a:p>
            <a:pPr rtl="0"/>
            <a:r>
              <a:rPr lang="de-DE" dirty="0"/>
              <a:t>Bremen, Hamb</a:t>
            </a:r>
            <a:r>
              <a:rPr lang="nds-DE" dirty="0"/>
              <a:t>o</a:t>
            </a:r>
            <a:r>
              <a:rPr lang="de-DE" dirty="0" err="1"/>
              <a:t>rg</a:t>
            </a:r>
            <a:r>
              <a:rPr lang="de-DE" dirty="0"/>
              <a:t>, </a:t>
            </a:r>
            <a:r>
              <a:rPr lang="nds-DE" dirty="0"/>
              <a:t>Mekelnbörg-Vörpommern, Neddersassen, Sleswig-Holsteen </a:t>
            </a:r>
          </a:p>
          <a:p>
            <a:pPr rtl="0"/>
            <a:r>
              <a:rPr lang="nds-DE" dirty="0"/>
              <a:t>	- Minnstens</a:t>
            </a:r>
            <a:r>
              <a:rPr lang="de-DE" dirty="0"/>
              <a:t> 35 k</a:t>
            </a:r>
            <a:r>
              <a:rPr lang="nds-DE" dirty="0"/>
              <a:t>u</a:t>
            </a:r>
            <a:r>
              <a:rPr lang="de-DE" dirty="0" err="1"/>
              <a:t>nkrete</a:t>
            </a:r>
            <a:r>
              <a:rPr lang="de-DE" dirty="0"/>
              <a:t> </a:t>
            </a:r>
            <a:r>
              <a:rPr lang="de-DE" dirty="0" err="1"/>
              <a:t>verbi</a:t>
            </a:r>
            <a:r>
              <a:rPr lang="nds-DE" dirty="0"/>
              <a:t>nn</a:t>
            </a:r>
            <a:r>
              <a:rPr lang="de-DE" dirty="0" err="1"/>
              <a:t>liche</a:t>
            </a:r>
            <a:r>
              <a:rPr lang="de-DE" dirty="0"/>
              <a:t> </a:t>
            </a:r>
            <a:r>
              <a:rPr lang="de-DE" dirty="0" err="1"/>
              <a:t>Verpflicht</a:t>
            </a:r>
            <a:r>
              <a:rPr lang="nds-DE" dirty="0"/>
              <a:t>ens</a:t>
            </a:r>
            <a:endParaRPr lang="de-DE" dirty="0"/>
          </a:p>
          <a:p>
            <a:pPr rtl="0"/>
            <a:endParaRPr lang="de-DE" dirty="0"/>
          </a:p>
          <a:p>
            <a:pPr rtl="0"/>
            <a:r>
              <a:rPr lang="nds-DE" dirty="0"/>
              <a:t>- </a:t>
            </a:r>
            <a:r>
              <a:rPr lang="de-DE" b="1" dirty="0"/>
              <a:t>3 </a:t>
            </a:r>
            <a:r>
              <a:rPr lang="nds-DE" b="1" dirty="0"/>
              <a:t>Deel</a:t>
            </a:r>
            <a:r>
              <a:rPr lang="de-DE" b="1" dirty="0"/>
              <a:t> II-Län</a:t>
            </a:r>
            <a:r>
              <a:rPr lang="nds-DE" b="1" dirty="0"/>
              <a:t>n</a:t>
            </a:r>
            <a:r>
              <a:rPr lang="de-DE" b="1" dirty="0"/>
              <a:t>er</a:t>
            </a:r>
            <a:r>
              <a:rPr lang="nds-DE" dirty="0"/>
              <a:t>:</a:t>
            </a:r>
            <a:endParaRPr lang="de-DE" dirty="0"/>
          </a:p>
          <a:p>
            <a:pPr rtl="0"/>
            <a:r>
              <a:rPr lang="nds-DE" dirty="0"/>
              <a:t>Brannenborg</a:t>
            </a:r>
            <a:r>
              <a:rPr lang="de-DE" dirty="0"/>
              <a:t>, </a:t>
            </a:r>
            <a:r>
              <a:rPr lang="nds-DE" dirty="0"/>
              <a:t>Nordrhien-Westfaole</a:t>
            </a:r>
            <a:r>
              <a:rPr lang="de-DE" dirty="0"/>
              <a:t>n, S</a:t>
            </a:r>
            <a:r>
              <a:rPr lang="nds-DE" dirty="0"/>
              <a:t>assen-Anholt</a:t>
            </a:r>
            <a:endParaRPr lang="de-DE" dirty="0"/>
          </a:p>
          <a:p>
            <a:pPr rtl="0"/>
            <a:r>
              <a:rPr lang="nds-DE" dirty="0"/>
              <a:t>	- Allmene Verplichtens för den Schuul vun de Spraak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26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49" y="202521"/>
            <a:ext cx="9879437" cy="9808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Sprakencharta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1961230"/>
            <a:ext cx="8715941" cy="407499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b="1" dirty="0"/>
              <a:t>Deel II vun de Charta:</a:t>
            </a:r>
          </a:p>
          <a:p>
            <a:pPr rtl="0"/>
            <a:r>
              <a:rPr lang="nds-DE" dirty="0"/>
              <a:t>- Artikel 7:	Malen un Grundsätz</a:t>
            </a:r>
          </a:p>
          <a:p>
            <a:pPr rtl="0"/>
            <a:r>
              <a:rPr lang="nds-DE" b="1" dirty="0"/>
              <a:t>Deel</a:t>
            </a:r>
            <a:r>
              <a:rPr lang="de-DE" b="1" dirty="0"/>
              <a:t> I</a:t>
            </a:r>
            <a:r>
              <a:rPr lang="nds-DE" b="1" dirty="0"/>
              <a:t>II vun de Charta :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8: 	</a:t>
            </a:r>
            <a:r>
              <a:rPr lang="nds-DE" dirty="0"/>
              <a:t>Billen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9: 	</a:t>
            </a:r>
            <a:r>
              <a:rPr lang="de-DE" dirty="0" err="1"/>
              <a:t>Justizbehö</a:t>
            </a:r>
            <a:r>
              <a:rPr lang="nds-DE" dirty="0"/>
              <a:t>ö</a:t>
            </a:r>
            <a:r>
              <a:rPr lang="de-DE" dirty="0" err="1"/>
              <a:t>rden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10: 	</a:t>
            </a:r>
            <a:r>
              <a:rPr lang="de-DE" dirty="0" err="1"/>
              <a:t>Verwalt</a:t>
            </a:r>
            <a:r>
              <a:rPr lang="nds-DE" dirty="0"/>
              <a:t>e</a:t>
            </a:r>
            <a:r>
              <a:rPr lang="de-DE" dirty="0" err="1"/>
              <a:t>nsbehö</a:t>
            </a:r>
            <a:r>
              <a:rPr lang="nds-DE" dirty="0"/>
              <a:t>ö</a:t>
            </a:r>
            <a:r>
              <a:rPr lang="de-DE" dirty="0" err="1"/>
              <a:t>rden</a:t>
            </a:r>
            <a:r>
              <a:rPr lang="de-DE" dirty="0"/>
              <a:t> u</a:t>
            </a:r>
            <a:r>
              <a:rPr lang="nds-DE" dirty="0"/>
              <a:t>n apentliche Deenstleistensbedrieven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11: 	Medien</a:t>
            </a:r>
          </a:p>
          <a:p>
            <a:pPr rtl="0"/>
            <a:r>
              <a:rPr lang="nds-DE" dirty="0"/>
              <a:t>- </a:t>
            </a:r>
            <a:r>
              <a:rPr lang="de-DE" dirty="0"/>
              <a:t>Artikel 12: 	Kulturelle </a:t>
            </a:r>
            <a:r>
              <a:rPr lang="nds-DE" dirty="0"/>
              <a:t>Inrichtens</a:t>
            </a:r>
            <a:r>
              <a:rPr lang="de-DE" dirty="0"/>
              <a:t> und </a:t>
            </a:r>
            <a:r>
              <a:rPr lang="nds-DE" dirty="0"/>
              <a:t>Dädigkeiden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13: 	</a:t>
            </a:r>
            <a:r>
              <a:rPr lang="nds-DE" dirty="0"/>
              <a:t>Weertschoplich un sotschal Leven</a:t>
            </a:r>
            <a:endParaRPr lang="de-DE" dirty="0"/>
          </a:p>
          <a:p>
            <a:pPr rtl="0"/>
            <a:r>
              <a:rPr lang="nds-DE" dirty="0"/>
              <a:t>- </a:t>
            </a:r>
            <a:r>
              <a:rPr lang="de-DE" dirty="0"/>
              <a:t>Artikel 14: 	</a:t>
            </a:r>
            <a:r>
              <a:rPr lang="nds-DE" dirty="0"/>
              <a:t>Uttuusch över de Grenz weg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4652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87" y="108369"/>
            <a:ext cx="9879437" cy="9808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Sprakencharta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7</a:t>
            </a:fld>
            <a:endParaRPr lang="de-DE" dirty="0"/>
          </a:p>
        </p:txBody>
      </p:sp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74084916-E265-D00A-47B9-1AEB7E6D7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50" y="1542399"/>
            <a:ext cx="7308894" cy="47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87" y="108369"/>
            <a:ext cx="9879437" cy="98084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Sprakencharta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8</a:t>
            </a:fld>
            <a:endParaRPr lang="de-DE" dirty="0"/>
          </a:p>
        </p:txBody>
      </p:sp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F2D210-0D42-B226-1352-FB602D53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1" b="1"/>
          <a:stretch/>
        </p:blipFill>
        <p:spPr>
          <a:xfrm>
            <a:off x="1082342" y="1225530"/>
            <a:ext cx="3489356" cy="26165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2C66E8-EEE3-0FF0-4AA4-695EE3165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0" y="5280238"/>
            <a:ext cx="5274428" cy="12447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7647D0-AFD2-E849-095B-2864CC9BA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927">
            <a:off x="973799" y="4151581"/>
            <a:ext cx="1773323" cy="1160940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26A459B-A7AE-05C9-4EEF-FB634EBC1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342">
            <a:off x="6640141" y="1069023"/>
            <a:ext cx="4872230" cy="36430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5985FF-005E-01D0-ECB1-AABC39EC3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904">
            <a:off x="6510779" y="4178481"/>
            <a:ext cx="4114800" cy="23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51297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nds-DE" dirty="0"/>
              <a:t>Nedderdüütsche Politik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400" y="2024293"/>
            <a:ext cx="8046720" cy="4029316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nds-DE" dirty="0"/>
              <a:t>- Bunnsraat för Nedderdüütsch överpröövt/beobacht, woans de Länner de Verplichtens vun de Sprakencharta ümsett</a:t>
            </a:r>
          </a:p>
          <a:p>
            <a:pPr rtl="0"/>
            <a:endParaRPr lang="nds-DE" dirty="0"/>
          </a:p>
          <a:p>
            <a:pPr marL="342900" indent="-342900" rtl="0">
              <a:buFontTx/>
              <a:buChar char="-"/>
            </a:pPr>
            <a:r>
              <a:rPr lang="nds-DE" dirty="0"/>
              <a:t>Sett sik för de Belangen vun de Sprekerschop in</a:t>
            </a:r>
            <a:br>
              <a:rPr lang="nds-DE" dirty="0"/>
            </a:br>
            <a:r>
              <a:rPr lang="nds-DE" dirty="0"/>
              <a:t>	- Elkeen schall de Schangs hebben, Platt to lehren</a:t>
            </a:r>
            <a:br>
              <a:rPr lang="nds-DE" dirty="0"/>
            </a:br>
            <a:r>
              <a:rPr lang="nds-DE" dirty="0"/>
              <a:t>	- Elkeen schall överall Platt bruken könen</a:t>
            </a:r>
            <a:br>
              <a:rPr lang="nds-DE" dirty="0"/>
            </a:br>
            <a:r>
              <a:rPr lang="nds-DE" dirty="0"/>
              <a:t>	- Spraak schall in’t apentliche Leven to hören un to 	sehn ween</a:t>
            </a:r>
            <a:br>
              <a:rPr lang="nds-DE" dirty="0"/>
            </a:br>
            <a:r>
              <a:rPr lang="nds-DE" dirty="0"/>
              <a:t>	- Prestiesch vun de Spraak schall sik betern</a:t>
            </a:r>
            <a:br>
              <a:rPr lang="nds-DE" dirty="0"/>
            </a:br>
            <a:r>
              <a:rPr lang="nds-DE" dirty="0"/>
              <a:t>	- Platt schall en wichtigere Rull in de Sellschop </a:t>
            </a:r>
            <a:br>
              <a:rPr lang="nds-DE" dirty="0"/>
            </a:br>
            <a:r>
              <a:rPr lang="nds-DE" dirty="0"/>
              <a:t>	spelen un normaliseert warrn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9</a:t>
            </a:fld>
            <a:endParaRPr lang="de-DE" dirty="0"/>
          </a:p>
        </p:txBody>
      </p:sp>
      <p:pic>
        <p:nvPicPr>
          <p:cNvPr id="11" name="Grafik 10" descr="Ein Bild, das Kleidung, Person, Jeans, Mann enthält.&#10;&#10;Automatisch generierte Beschreibung">
            <a:extLst>
              <a:ext uri="{FF2B5EF4-FFF2-40B4-BE49-F238E27FC236}">
                <a16:creationId xmlns:a16="http://schemas.microsoft.com/office/drawing/2014/main" id="{FA75AE34-4499-93C7-D998-F6DBC598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588" y="4729897"/>
            <a:ext cx="3671412" cy="21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8882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893086_TF78438558_Win32" id="{E5260DE1-892A-45A6-87FB-B6B6CDB6D88C}" vid="{7982CA12-75BD-4F5A-9434-39D83265C9E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{94CDE15B-5DBC-4056-9284-9773DCE48359}tf78438558_win32</Template>
  <TotalTime>0</TotalTime>
  <Words>2668</Words>
  <Application>Microsoft Office PowerPoint</Application>
  <PresentationFormat>Breitbild</PresentationFormat>
  <Paragraphs>280</Paragraphs>
  <Slides>36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4" baseType="lpstr">
      <vt:lpstr>Aptos Black</vt:lpstr>
      <vt:lpstr>Arial</vt:lpstr>
      <vt:lpstr>Arial Black</vt:lpstr>
      <vt:lpstr>Calibri</vt:lpstr>
      <vt:lpstr>Sabon Next LT</vt:lpstr>
      <vt:lpstr>Symbol</vt:lpstr>
      <vt:lpstr>Wingdings</vt:lpstr>
      <vt:lpstr>Benutzerdefiniert</vt:lpstr>
      <vt:lpstr>Junge lüüd un spraakpolitik</vt:lpstr>
      <vt:lpstr>Vörstellen</vt:lpstr>
      <vt:lpstr>Nedderdüütsche Politik</vt:lpstr>
      <vt:lpstr>Sprakencharta</vt:lpstr>
      <vt:lpstr>Sprakencharta</vt:lpstr>
      <vt:lpstr>Sprakencharta</vt:lpstr>
      <vt:lpstr>Sprakencharta</vt:lpstr>
      <vt:lpstr>Sprakencharta</vt:lpstr>
      <vt:lpstr>Nedderdüütsche Politik</vt:lpstr>
      <vt:lpstr>plattdüütschland</vt:lpstr>
      <vt:lpstr>nedderdüütsch vundaag</vt:lpstr>
      <vt:lpstr>nedderdüütsch vundaag</vt:lpstr>
      <vt:lpstr>nedderdüütsch vundaag</vt:lpstr>
      <vt:lpstr>Persönliche Portraits vun dree fiktive junge Lüüd</vt:lpstr>
      <vt:lpstr>Persönliche Portraits vun dree fiktive junge Lüüd</vt:lpstr>
      <vt:lpstr>Persönliche Portraits vun dree fiktive junge Lüüd</vt:lpstr>
      <vt:lpstr>Persönliche Portraits vun dree fiktive junge Lüüd</vt:lpstr>
      <vt:lpstr>Persönliche Portraits vun dree fiktive junge Lüüd</vt:lpstr>
      <vt:lpstr>Persönliche Portraits vun dree fiktive junge Lüüd</vt:lpstr>
      <vt:lpstr>Persönliche Portraits vun dree fiktive junge Lüüd</vt:lpstr>
      <vt:lpstr>Spraakplaan nedderdüütsch 2050</vt:lpstr>
      <vt:lpstr>Uns arbeit bi de jungen lüüd</vt:lpstr>
      <vt:lpstr>Online-Warksteden</vt:lpstr>
      <vt:lpstr>Kuntakt to politik</vt:lpstr>
      <vt:lpstr>Kuntakt to politik</vt:lpstr>
      <vt:lpstr>Kuntakt to politik</vt:lpstr>
      <vt:lpstr>Kuntakt to politik</vt:lpstr>
      <vt:lpstr>Kuntakt to politik</vt:lpstr>
      <vt:lpstr>Online-optreed</vt:lpstr>
      <vt:lpstr>Berliner Verkloren + neddersassenverkloren</vt:lpstr>
      <vt:lpstr>Problemen</vt:lpstr>
      <vt:lpstr>Problemen</vt:lpstr>
      <vt:lpstr>Nedderdüütschforum</vt:lpstr>
      <vt:lpstr>Vernettensdrapen Vielfalt zwischen den Meeren, 19.-23. Juli 2024 in Flensborg </vt:lpstr>
      <vt:lpstr>Thinktank</vt:lpstr>
      <vt:lpstr>Weest vun harten bedankt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Kevin Behrens</dc:creator>
  <cp:lastModifiedBy>Kevin Behrens</cp:lastModifiedBy>
  <cp:revision>31</cp:revision>
  <dcterms:created xsi:type="dcterms:W3CDTF">2024-09-17T13:32:05Z</dcterms:created>
  <dcterms:modified xsi:type="dcterms:W3CDTF">2024-09-21T07:22:12Z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